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Proxima Nov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9e02e9f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9e02e9f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Hello.This is a two-heads-are-better-than-one talk from myself, Scott Renton, a Developer at Edinburgh, and Terry Brady, who’s in a similar role at Georgetown- I’d also like to thank two people that aren’t here- Claire Knowles and John Howard- who had input into this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b190d3bb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b190d3bb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9e02e9f8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9e02e9f8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94c73c2e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94c73c2e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94c73c2e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4c73c2e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94c73c2e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94c73c2e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94c73c2e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94c73c2e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9e02e9f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9e02e9f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85be725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5be725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85be72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5be72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85be725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5be725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9e02e9f8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9e02e9f8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pleasure to present jointly with Terry today. We’ve spoken rather a lot over the past year over Skype, usually with Claire, and it is great to finally meet in person. The main reason we’ve been working closely is that we have identified a lot of commonality across our repository estates, have both enthusiastically adopted IIIF, and are resultantly finding common issues and needs.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85be725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85be725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94c73c2e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94c73c2e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85be725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85be725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94c73c2e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94c73c2e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85be725c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85be725c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9e02e9f8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e02e9f8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9e02e9f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9e02e9f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50">
                <a:solidFill>
                  <a:srgbClr val="222222"/>
                </a:solidFill>
              </a:rPr>
              <a:t>In Scotland, we have an expression about "painting the Forth Bridge". It's basically describing a constant task of review and renewal) because by the time you've finished, it needs doing again. It's the approach I think we all take to our repositories, always looking for ways to improve them. </a:t>
            </a:r>
            <a:endParaRPr sz="950">
              <a:solidFill>
                <a:srgbClr val="222222"/>
              </a:solidFill>
            </a:endParaRPr>
          </a:p>
          <a:p>
            <a:pPr indent="0" lvl="0" marL="0" rtl="0" algn="l">
              <a:spcBef>
                <a:spcPts val="0"/>
              </a:spcBef>
              <a:spcAft>
                <a:spcPts val="0"/>
              </a:spcAft>
              <a:buClr>
                <a:schemeClr val="dk1"/>
              </a:buClr>
              <a:buSzPts val="1100"/>
              <a:buFont typeface="Arial"/>
              <a:buNone/>
            </a:pPr>
            <a:r>
              <a:t/>
            </a:r>
            <a:endParaRPr sz="950">
              <a:solidFill>
                <a:srgbClr val="222222"/>
              </a:solidFill>
            </a:endParaRPr>
          </a:p>
          <a:p>
            <a:pPr indent="0" lvl="0" marL="0" rtl="0" algn="l">
              <a:spcBef>
                <a:spcPts val="0"/>
              </a:spcBef>
              <a:spcAft>
                <a:spcPts val="0"/>
              </a:spcAft>
              <a:buClr>
                <a:schemeClr val="dk1"/>
              </a:buClr>
              <a:buSzPts val="1100"/>
              <a:buFont typeface="Arial"/>
              <a:buNone/>
            </a:pPr>
            <a:r>
              <a:rPr lang="en" sz="950">
                <a:solidFill>
                  <a:srgbClr val="222222"/>
                </a:solidFill>
              </a:rPr>
              <a:t>What is the Forth Bridge? Basically there's a rail bridge and a road bridge, and there have been two for many years wit a third having recently been built (much to the chagrin of the owner of the "Two Bridges" restaurant at the waterfront. They're the direct route to a place called Fife, which isn't all lovely, but does have some very famous golf courses, or in the other direction, the way into Edinburgh.!</a:t>
            </a:r>
            <a:endParaRPr sz="950">
              <a:solidFill>
                <a:srgbClr val="222222"/>
              </a:solidFill>
            </a:endParaRPr>
          </a:p>
          <a:p>
            <a:pPr indent="0" lvl="0" marL="0" rtl="0" algn="l">
              <a:spcBef>
                <a:spcPts val="0"/>
              </a:spcBef>
              <a:spcAft>
                <a:spcPts val="0"/>
              </a:spcAft>
              <a:buClr>
                <a:schemeClr val="dk1"/>
              </a:buClr>
              <a:buSzPts val="1100"/>
              <a:buFont typeface="Arial"/>
              <a:buNone/>
            </a:pPr>
            <a:r>
              <a:t/>
            </a:r>
            <a:endParaRPr sz="950">
              <a:solidFill>
                <a:srgbClr val="222222"/>
              </a:solidFill>
            </a:endParaRPr>
          </a:p>
          <a:p>
            <a:pPr indent="0" lvl="0" marL="0" rtl="0" algn="l">
              <a:spcBef>
                <a:spcPts val="0"/>
              </a:spcBef>
              <a:spcAft>
                <a:spcPts val="0"/>
              </a:spcAft>
              <a:buClr>
                <a:schemeClr val="dk1"/>
              </a:buClr>
              <a:buSzPts val="1100"/>
              <a:buFont typeface="Arial"/>
              <a:buNone/>
            </a:pPr>
            <a:r>
              <a:rPr lang="en" sz="950">
                <a:solidFill>
                  <a:srgbClr val="222222"/>
                </a:solidFill>
              </a:rPr>
              <a:t>I would like to mention at the outset that we have really only applied IIIF to our repositories that deal with Special Collections data, essentially because that is where the images are. The examples I’ll show will be mainly around our core repository, with some interesting offshoots.</a:t>
            </a:r>
            <a:endParaRPr sz="95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9e02e9f8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9e02e9f8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22222"/>
                </a:solidFill>
                <a:highlight>
                  <a:srgbClr val="FFFFFF"/>
                </a:highlight>
              </a:rPr>
              <a:t>The Forth Rail Bridge, built in 1889, an industrial marvel. for the purposes of this represents our classic library repository processes, and perhaps our unique content. Iconic, reliable, once innovative, they're here to stay. The idea of having a safe and searchable home for our theses, journals, archives, museums items and rare books contents is steadfast, and to the human eye, great to look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9e02e9f8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9e02e9f8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22222"/>
                </a:solidFill>
                <a:highlight>
                  <a:srgbClr val="FFFFFF"/>
                </a:highlight>
              </a:rPr>
              <a:t>The Forth Road Bridge came along in 1964, was reliable and innovative, and again, is indispensible. This represents our digital repositories- DSpace, which we use as our repository of choice for scholarly content, but also for collections material, with a PHP skin (skylight) sitting atop it; Vernon, our golden copy musuems Collections management system (which feeds DSpace), and LUNA, our image repository, which has been giving us high-resolution zoom and great image management for many years. I suppose, up until fairly recently, we were using very trustworthy systems, but, like the Road Bridge, only going at 40-50 mph. Now the bridge has been repurposed- as we have these systems-but it's still essential to the Scottish Transport Ecosystem. It's lightening the load of what comes next.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9e02e9f89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9e02e9f89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where we were. Lots of good things going on- you can see that generally we like to author outside of our core dspace for Special Collections material- it’s not always the case, but in the main, museums objects, rare books and archives have separate homes and that can be brought together. LUNA, meanwhile takes a light catalogue largely done by photographers for identification, and where possible we enhance that record with catalogue data. Basically the above workflow means that, before IIIF, we could get our stuff out there, but there were some things we weren’t completely happy with: shifting derivatives from one server to another or requiring another click to get at the high-res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9e02e9f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e02e9f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repositories of which we speak are largely DSpace- this may be known to some of you- it’s popular Open Source software within the scholarly community in the same space as Fedora and ePrints, and can be creatively used to store diverse content outside of the realm of journals, theses and publications. We could both see great potential for bringing IIIF into our respective workflows, and it’s really interesting to see what’s come out. The interoperability potential of IIIF is something we’ve seen results of already, but as always, integration presents challenges as well. Where are we making the best use around what we have?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9e02e9f89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9e02e9f89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basically, we have systems that to an extent were pointed to interoperate. These are the solid struts, and we know that the bridge won’t fall down.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39e02e9f89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e02e9f89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get to Bridge 3- the Queensferry Crossing. This is the state -of-the-art flagship construction project which gives cars their own high-speed crossing. For the interests of this flimsy analogy, this is IIIF</a:t>
            </a:r>
            <a:endParaRPr/>
          </a:p>
          <a:p>
            <a:pPr indent="0" lvl="0" marL="0" rtl="0" algn="l">
              <a:spcBef>
                <a:spcPts val="0"/>
              </a:spcBef>
              <a:spcAft>
                <a:spcPts val="0"/>
              </a:spcAft>
              <a:buNone/>
            </a:pPr>
            <a:r>
              <a:rPr lang="en"/>
              <a:t>IIIF though, as Terry has said, was sold to us as a means to make a lot of our repository workflow cleaner and smoother, and we’ll talk a bit now about how we’ve tried to apply 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39e02e9f89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9e02e9f89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the big thing we saw we could do was get the separate link, the need to have good metadata in two places and the need to move images around away by embedding high res zoom, and calling thumbnails from URLs in our front ends. Initially we looked at OpenSeadragon using DZIs, experimented with Digilib and IIPServer, but everything really opened out when LUNA told us they were implementing IIIF. All of our images became IIIF ready overnight, with info.jsons and individual manifests.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9e02e9f89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e02e9f89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were able to start applying IIIF as Image API wherever we could. The first site we updated with embedded zoom was the above Iconics site. We also updated our museums CMS- Vernon- to use IIIF URLs for all image references, and updated our metadata games site to use IIIF images, and take some LUNA metadata down from the info.json (we now know this might need to be suppressed- but we just change the parser to use the manifest).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9e02e9f89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9e02e9f89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the Image API is a great start, but that the meat of the interoperability is done with presentation API, so we needed to get cracking on manifest creation. Obviously this opened up all sorts of questions- on the fly manifests or permanent locations? How should they be named? What sort of information should they carry?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9e02e9f89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9e02e9f89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looked at some IIIF-only repositories (which obviously tap into LUNA). These were great for showing the potential of user development- simply build up a CSV, give it to us, we turn it into a manifest, and it’s done. We lose a little bit of the descriptive content, but that can be done manually. These were really useful to relay to people what a manifest is, and what a collection is.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9e02e9f89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9e02e9f89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We’ve also created a UV-driving manifest builder, which can give users quick access to packaged up images where digitisation has taken place.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9e02e9f89_6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9e02e9f89_6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to the point of making manifests available was a big win. The collections repositories for museums material was actually quite easy, because the CMS knows which images relate to which items. Therefore, when loading into the repository you can generate it programmatically, and give it a persistent URI based on its handle. The only problem is that on first load, we cannot predict the URI for the manifest @id, so revisiting is required! We’re pushing on with this for Rare Books and Manuscripts, using this model, but with integrated UV based on shelfmark.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9e02e9f89_6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9e02e9f89_6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has all made for a more joined-up workflow. Manifests become key to enhancing records where possible, but it is still very much about image availability. Our next step probably has to be to move beyond this to making the manifest more “the repository” and not just enhancing what we have.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9e02e9f89_6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9e02e9f89_6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further complexity that we are trying to get IIIF to address. The Scottish Session Papers have no metadata and need OCR data pushed into a manifest to make them searchable, and my colleague Mike Bennett has done lots of great work on that.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9e02e9f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e02e9f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sorts of things that both institutions have come across, and we will mention many of them in our separate presentations. I’m now delighted to introduce an almost local boy: his institution is in this city- he just happens to live hundreds of miles away! Terry Brady.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adb9e52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adb9e5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Polyanno- Erin Nolan’s crowdsourced translation and transcription tool- effectively is its own repository with an annotation server underlying it, and as a new build, that’s a great solution. The 72m Mahabharata Scroll is a complete outlier- it is digitised using standard workflows, but its presentation is quite separate. We’re also aware of some issues that we need to resolve- the @id on the manifest, how to get a download when we don’t go direct to the LUNA page, and where we store manifests that cannot be so easily attached to a repository object.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9e02e9f89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9e02e9f89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all three bridges. The library processes and the iconic content represented by the Rail Bridge, the reliable underlying systems of the Road Bridge (which still has its uses for buses and taxis) and the streamlined superhighway that is IIIF represented by the new bridge (which in reality is finished, ours still has some way to go). We’re certainly not going back to boats. And as for painting the bridges? Oh yes, worry not, we’ll keep painting them.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9e02e9f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9e02e9f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Terry will lead this section (2 min)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85be725c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85be725c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39e02e9f8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9e02e9f8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39e02e9f89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9e02e9f89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9e02e9f8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9e02e9f8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Terry will lead this section (8 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9e02e9f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9e02e9f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b190d3b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b190d3b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9e02e9f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9e02e9f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94c73c2e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94c73c2e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georgetown-university-libraries.github.io/File-Analyzer-Test-Data/iiif/" TargetMode="External"/><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rentonsa.github.io" TargetMode="External"/><Relationship Id="rId4" Type="http://schemas.openxmlformats.org/officeDocument/2006/relationships/hyperlink" Target="https://github.com/terrywbrady/inf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terrywbrady/info"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repository.library.georgetown.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hyperlink" Target="https://repository.library.georgetown.edu/handle/10822/1044538#?m=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IIIF and Repositories: Managing Image Content and Integration Workflows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Scott Renton</a:t>
            </a:r>
            <a:endParaRPr/>
          </a:p>
          <a:p>
            <a:pPr indent="0" lvl="0" marL="0" rtl="0" algn="ctr">
              <a:spcBef>
                <a:spcPts val="0"/>
              </a:spcBef>
              <a:spcAft>
                <a:spcPts val="0"/>
              </a:spcAft>
              <a:buNone/>
            </a:pPr>
            <a:r>
              <a:rPr lang="en"/>
              <a:t>University of Edinburgh</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Terry Brady</a:t>
            </a:r>
            <a:endParaRPr/>
          </a:p>
          <a:p>
            <a:pPr indent="0" lvl="0" marL="0" rtl="0" algn="ctr">
              <a:spcBef>
                <a:spcPts val="0"/>
              </a:spcBef>
              <a:spcAft>
                <a:spcPts val="0"/>
              </a:spcAft>
              <a:buNone/>
            </a:pPr>
            <a:r>
              <a:rPr lang="en"/>
              <a:t>Georgetown University Library</a:t>
            </a:r>
            <a:endParaRPr/>
          </a:p>
        </p:txBody>
      </p:sp>
      <p:pic>
        <p:nvPicPr>
          <p:cNvPr id="56" name="Google Shape;56;p13"/>
          <p:cNvPicPr preferRelativeResize="0"/>
          <p:nvPr/>
        </p:nvPicPr>
        <p:blipFill>
          <a:blip r:embed="rId3">
            <a:alphaModFix/>
          </a:blip>
          <a:stretch>
            <a:fillRect/>
          </a:stretch>
        </p:blipFill>
        <p:spPr>
          <a:xfrm>
            <a:off x="7368525" y="4414275"/>
            <a:ext cx="1410425" cy="639300"/>
          </a:xfrm>
          <a:prstGeom prst="rect">
            <a:avLst/>
          </a:prstGeom>
          <a:noFill/>
          <a:ln cap="flat" cmpd="sng" w="38100">
            <a:solidFill>
              <a:srgbClr val="222222"/>
            </a:solidFill>
            <a:prstDash val="solid"/>
            <a:miter lim="8000"/>
            <a:headEnd len="sm" w="sm" type="none"/>
            <a:tailEnd len="sm" w="sm" type="none"/>
          </a:ln>
        </p:spPr>
      </p:pic>
      <p:pic>
        <p:nvPicPr>
          <p:cNvPr id="57" name="Google Shape;57;p13"/>
          <p:cNvPicPr preferRelativeResize="0"/>
          <p:nvPr/>
        </p:nvPicPr>
        <p:blipFill>
          <a:blip r:embed="rId4">
            <a:alphaModFix/>
          </a:blip>
          <a:stretch>
            <a:fillRect/>
          </a:stretch>
        </p:blipFill>
        <p:spPr>
          <a:xfrm>
            <a:off x="7314048" y="3031198"/>
            <a:ext cx="1519369"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60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future digital collection from our Law Center</a:t>
            </a:r>
            <a:endParaRPr/>
          </a:p>
        </p:txBody>
      </p:sp>
      <p:sp>
        <p:nvSpPr>
          <p:cNvPr id="140" name="Google Shape;140;p22"/>
          <p:cNvSpPr txBox="1"/>
          <p:nvPr>
            <p:ph idx="1" type="body"/>
          </p:nvPr>
        </p:nvSpPr>
        <p:spPr>
          <a:xfrm>
            <a:off x="311700" y="1144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Digitized archival collection</a:t>
            </a:r>
            <a:endParaRPr/>
          </a:p>
          <a:p>
            <a:pPr indent="-342900" lvl="0" marL="457200" rtl="0" algn="l">
              <a:spcBef>
                <a:spcPts val="0"/>
              </a:spcBef>
              <a:spcAft>
                <a:spcPts val="0"/>
              </a:spcAft>
              <a:buSzPts val="1800"/>
              <a:buChar char="●"/>
            </a:pPr>
            <a:r>
              <a:rPr lang="en"/>
              <a:t>No item level metadata</a:t>
            </a:r>
            <a:endParaRPr/>
          </a:p>
          <a:p>
            <a:pPr indent="-342900" lvl="0" marL="457200" rtl="0" algn="l">
              <a:spcBef>
                <a:spcPts val="0"/>
              </a:spcBef>
              <a:spcAft>
                <a:spcPts val="0"/>
              </a:spcAft>
              <a:buSzPts val="1800"/>
              <a:buChar char="●"/>
            </a:pPr>
            <a:r>
              <a:rPr lang="en"/>
              <a:t>Conceptually difficult to imagine as items</a:t>
            </a:r>
            <a:endParaRPr/>
          </a:p>
          <a:p>
            <a:pPr indent="-342900" lvl="0" marL="457200" rtl="0" algn="l">
              <a:spcBef>
                <a:spcPts val="0"/>
              </a:spcBef>
              <a:spcAft>
                <a:spcPts val="0"/>
              </a:spcAft>
              <a:buSzPts val="1800"/>
              <a:buChar char="●"/>
            </a:pPr>
            <a:r>
              <a:rPr lang="en"/>
              <a:t>Only box/folder descriptive information in an EAD</a:t>
            </a:r>
            <a:endParaRPr/>
          </a:p>
          <a:p>
            <a:pPr indent="-342900" lvl="0" marL="457200" rtl="0" algn="l">
              <a:spcBef>
                <a:spcPts val="0"/>
              </a:spcBef>
              <a:spcAft>
                <a:spcPts val="0"/>
              </a:spcAft>
              <a:buSzPts val="1800"/>
              <a:buChar char="●"/>
            </a:pPr>
            <a:r>
              <a:rPr lang="en"/>
              <a:t>Digitized folders are named to match EAD container labels</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 Collection with Only EAD Metadata</a:t>
            </a:r>
            <a:endParaRPr/>
          </a:p>
        </p:txBody>
      </p:sp>
      <p:sp>
        <p:nvSpPr>
          <p:cNvPr id="146" name="Google Shape;146;p23"/>
          <p:cNvSpPr/>
          <p:nvPr/>
        </p:nvSpPr>
        <p:spPr>
          <a:xfrm>
            <a:off x="472450" y="1379225"/>
            <a:ext cx="1295400" cy="929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collection is still under development</a:t>
            </a:r>
            <a:endParaRPr/>
          </a:p>
        </p:txBody>
      </p:sp>
      <p:pic>
        <p:nvPicPr>
          <p:cNvPr id="147" name="Google Shape;147;p23"/>
          <p:cNvPicPr preferRelativeResize="0"/>
          <p:nvPr/>
        </p:nvPicPr>
        <p:blipFill>
          <a:blip r:embed="rId3">
            <a:alphaModFix/>
          </a:blip>
          <a:stretch>
            <a:fillRect/>
          </a:stretch>
        </p:blipFill>
        <p:spPr>
          <a:xfrm>
            <a:off x="1920250" y="1170125"/>
            <a:ext cx="4899419"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p:nvPr/>
        </p:nvSpPr>
        <p:spPr>
          <a:xfrm>
            <a:off x="2110928" y="11025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3" name="Google Shape;153;p24"/>
          <p:cNvSpPr/>
          <p:nvPr/>
        </p:nvSpPr>
        <p:spPr>
          <a:xfrm>
            <a:off x="1048049"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4" name="Google Shape;154;p24"/>
          <p:cNvSpPr/>
          <p:nvPr/>
        </p:nvSpPr>
        <p:spPr>
          <a:xfrm>
            <a:off x="564775"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5" name="Google Shape;155;p24"/>
          <p:cNvSpPr/>
          <p:nvPr/>
        </p:nvSpPr>
        <p:spPr>
          <a:xfrm>
            <a:off x="3154476"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6" name="Google Shape;156;p24"/>
          <p:cNvSpPr/>
          <p:nvPr/>
        </p:nvSpPr>
        <p:spPr>
          <a:xfrm>
            <a:off x="1550438"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7" name="Google Shape;157;p24"/>
          <p:cNvSpPr/>
          <p:nvPr/>
        </p:nvSpPr>
        <p:spPr>
          <a:xfrm>
            <a:off x="2716403"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8" name="Google Shape;158;p24"/>
          <p:cNvSpPr/>
          <p:nvPr/>
        </p:nvSpPr>
        <p:spPr>
          <a:xfrm>
            <a:off x="3721469"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9" name="Google Shape;159;p24"/>
          <p:cNvSpPr/>
          <p:nvPr/>
        </p:nvSpPr>
        <p:spPr>
          <a:xfrm>
            <a:off x="5334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0" name="Google Shape;160;p24"/>
          <p:cNvSpPr/>
          <p:nvPr/>
        </p:nvSpPr>
        <p:spPr>
          <a:xfrm>
            <a:off x="15240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1" name="Google Shape;161;p24"/>
          <p:cNvSpPr/>
          <p:nvPr/>
        </p:nvSpPr>
        <p:spPr>
          <a:xfrm>
            <a:off x="37338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2" name="Google Shape;162;p24"/>
          <p:cNvSpPr/>
          <p:nvPr/>
        </p:nvSpPr>
        <p:spPr>
          <a:xfrm>
            <a:off x="27432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3" name="Google Shape;163;p24"/>
          <p:cNvSpPr/>
          <p:nvPr/>
        </p:nvSpPr>
        <p:spPr>
          <a:xfrm>
            <a:off x="5334000" y="1066800"/>
            <a:ext cx="929625"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highlight>
                  <a:srgbClr val="FFFF00"/>
                </a:highlight>
              </a:rPr>
              <a:t>Folder Name</a:t>
            </a:r>
            <a:endParaRPr b="1" sz="900">
              <a:highlight>
                <a:srgbClr val="FFFF00"/>
              </a:highlight>
            </a:endParaRPr>
          </a:p>
          <a:p>
            <a:pPr indent="0" lvl="0" marL="0" rtl="0" algn="l">
              <a:spcBef>
                <a:spcPts val="0"/>
              </a:spcBef>
              <a:spcAft>
                <a:spcPts val="0"/>
              </a:spcAft>
              <a:buNone/>
            </a:pPr>
            <a:r>
              <a:t/>
            </a:r>
            <a:endParaRPr b="1" sz="900">
              <a:highlight>
                <a:srgbClr val="FFFF00"/>
              </a:highlight>
            </a:endParaRPr>
          </a:p>
          <a:p>
            <a:pPr indent="0" lvl="0" marL="0" rtl="0" algn="l">
              <a:spcBef>
                <a:spcPts val="0"/>
              </a:spcBef>
              <a:spcAft>
                <a:spcPts val="0"/>
              </a:spcAft>
              <a:buNone/>
            </a:pPr>
            <a:r>
              <a:rPr b="1" lang="en" sz="900">
                <a:highlight>
                  <a:srgbClr val="FFFF00"/>
                </a:highlight>
              </a:rPr>
              <a:t>EAD Container</a:t>
            </a:r>
            <a:endParaRPr b="1" sz="900">
              <a:highlight>
                <a:srgbClr val="FFFF00"/>
              </a:highlight>
            </a:endParaRPr>
          </a:p>
        </p:txBody>
      </p:sp>
      <p:sp>
        <p:nvSpPr>
          <p:cNvPr id="164" name="Google Shape;164;p24"/>
          <p:cNvSpPr/>
          <p:nvPr/>
        </p:nvSpPr>
        <p:spPr>
          <a:xfrm>
            <a:off x="8016225" y="1066800"/>
            <a:ext cx="7925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165" name="Google Shape;165;p24"/>
          <p:cNvSpPr/>
          <p:nvPr/>
        </p:nvSpPr>
        <p:spPr>
          <a:xfrm>
            <a:off x="6263625" y="1066800"/>
            <a:ext cx="17526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6" name="Google Shape;166;p24"/>
          <p:cNvSpPr/>
          <p:nvPr/>
        </p:nvSpPr>
        <p:spPr>
          <a:xfrm>
            <a:off x="72390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7" name="Google Shape;167;p24"/>
          <p:cNvSpPr/>
          <p:nvPr/>
        </p:nvSpPr>
        <p:spPr>
          <a:xfrm>
            <a:off x="64008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8" name="Google Shape;168;p24"/>
          <p:cNvSpPr/>
          <p:nvPr/>
        </p:nvSpPr>
        <p:spPr>
          <a:xfrm>
            <a:off x="64008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9" name="Google Shape;169;p24"/>
          <p:cNvSpPr/>
          <p:nvPr/>
        </p:nvSpPr>
        <p:spPr>
          <a:xfrm>
            <a:off x="72390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70" name="Google Shape;170;p24"/>
          <p:cNvSpPr/>
          <p:nvPr/>
        </p:nvSpPr>
        <p:spPr>
          <a:xfrm>
            <a:off x="64008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71" name="Google Shape;171;p24"/>
          <p:cNvSpPr/>
          <p:nvPr/>
        </p:nvSpPr>
        <p:spPr>
          <a:xfrm>
            <a:off x="72390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Digitized Archival Collection with Folder Metadata as EAD</a:t>
            </a:r>
            <a:endParaRPr/>
          </a:p>
        </p:txBody>
      </p:sp>
      <p:sp>
        <p:nvSpPr>
          <p:cNvPr id="173" name="Google Shape;173;p24"/>
          <p:cNvSpPr/>
          <p:nvPr/>
        </p:nvSpPr>
        <p:spPr>
          <a:xfrm>
            <a:off x="339100" y="3982300"/>
            <a:ext cx="1104900" cy="609600"/>
          </a:xfrm>
          <a:prstGeom prst="flowChartPredefinedProcess">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EAD</a:t>
            </a:r>
            <a:endParaRPr sz="900"/>
          </a:p>
          <a:p>
            <a:pPr indent="0" lvl="0" marL="0" rtl="0" algn="l">
              <a:spcBef>
                <a:spcPts val="0"/>
              </a:spcBef>
              <a:spcAft>
                <a:spcPts val="0"/>
              </a:spcAft>
              <a:buNone/>
            </a:pPr>
            <a:r>
              <a:rPr lang="en" sz="900"/>
              <a:t>(hierarchical desc)</a:t>
            </a:r>
            <a:endParaRPr sz="900"/>
          </a:p>
        </p:txBody>
      </p:sp>
      <p:cxnSp>
        <p:nvCxnSpPr>
          <p:cNvPr id="174" name="Google Shape;174;p24"/>
          <p:cNvCxnSpPr>
            <a:stCxn id="153" idx="1"/>
            <a:endCxn id="173" idx="0"/>
          </p:cNvCxnSpPr>
          <p:nvPr/>
        </p:nvCxnSpPr>
        <p:spPr>
          <a:xfrm flipH="1">
            <a:off x="891599" y="2039650"/>
            <a:ext cx="501000" cy="1942500"/>
          </a:xfrm>
          <a:prstGeom prst="straightConnector1">
            <a:avLst/>
          </a:prstGeom>
          <a:noFill/>
          <a:ln cap="flat" cmpd="sng" w="19050">
            <a:solidFill>
              <a:srgbClr val="FF0000"/>
            </a:solidFill>
            <a:prstDash val="dash"/>
            <a:round/>
            <a:headEnd len="med" w="med" type="none"/>
            <a:tailEnd len="med" w="med" type="triangle"/>
          </a:ln>
        </p:spPr>
      </p:cxnSp>
      <p:cxnSp>
        <p:nvCxnSpPr>
          <p:cNvPr id="175" name="Google Shape;175;p24"/>
          <p:cNvCxnSpPr>
            <a:stCxn id="155" idx="2"/>
            <a:endCxn id="173" idx="0"/>
          </p:cNvCxnSpPr>
          <p:nvPr/>
        </p:nvCxnSpPr>
        <p:spPr>
          <a:xfrm flipH="1">
            <a:off x="891576" y="1849750"/>
            <a:ext cx="2262900" cy="2132400"/>
          </a:xfrm>
          <a:prstGeom prst="straightConnector1">
            <a:avLst/>
          </a:prstGeom>
          <a:noFill/>
          <a:ln cap="flat" cmpd="sng" w="19050">
            <a:solidFill>
              <a:srgbClr val="FF0000"/>
            </a:solidFill>
            <a:prstDash val="dash"/>
            <a:round/>
            <a:headEnd len="med" w="med" type="none"/>
            <a:tailEnd len="med" w="med" type="triangle"/>
          </a:ln>
        </p:spPr>
      </p:cxnSp>
      <p:sp>
        <p:nvSpPr>
          <p:cNvPr id="176" name="Google Shape;176;p24"/>
          <p:cNvSpPr/>
          <p:nvPr/>
        </p:nvSpPr>
        <p:spPr>
          <a:xfrm>
            <a:off x="3560950" y="3784375"/>
            <a:ext cx="4054860" cy="8595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Item metadata does not exist.  Descriptive metadata is at the box and folder level.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a:t>
            </a:r>
            <a:r>
              <a:rPr lang="en"/>
              <a:t>Approach</a:t>
            </a:r>
            <a:endParaRPr/>
          </a:p>
        </p:txBody>
      </p:sp>
      <p:sp>
        <p:nvSpPr>
          <p:cNvPr id="182" name="Google Shape;18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Re-use existing metadata wherever possible</a:t>
            </a:r>
            <a:endParaRPr/>
          </a:p>
          <a:p>
            <a:pPr indent="-342900" lvl="0" marL="457200" rtl="0" algn="l">
              <a:spcBef>
                <a:spcPts val="0"/>
              </a:spcBef>
              <a:spcAft>
                <a:spcPts val="0"/>
              </a:spcAft>
              <a:buSzPts val="1800"/>
              <a:buChar char="●"/>
            </a:pPr>
            <a:r>
              <a:rPr lang="en"/>
              <a:t>Author metadata where it makes the most sense</a:t>
            </a:r>
            <a:endParaRPr/>
          </a:p>
          <a:p>
            <a:pPr indent="-317500" lvl="1" marL="914400" rtl="0" algn="l">
              <a:spcBef>
                <a:spcPts val="0"/>
              </a:spcBef>
              <a:spcAft>
                <a:spcPts val="0"/>
              </a:spcAft>
              <a:buSzPts val="1400"/>
              <a:buChar char="○"/>
            </a:pPr>
            <a:r>
              <a:rPr lang="en"/>
              <a:t>DSpace, ArchivesSpace, CSV</a:t>
            </a:r>
            <a:endParaRPr/>
          </a:p>
          <a:p>
            <a:pPr indent="-342900" lvl="0" marL="457200" rtl="0" algn="l">
              <a:spcBef>
                <a:spcPts val="0"/>
              </a:spcBef>
              <a:spcAft>
                <a:spcPts val="0"/>
              </a:spcAft>
              <a:buSzPts val="1800"/>
              <a:buChar char="●"/>
            </a:pPr>
            <a:r>
              <a:rPr lang="en"/>
              <a:t>Store digitized images in an accessible work area</a:t>
            </a:r>
            <a:endParaRPr/>
          </a:p>
          <a:p>
            <a:pPr indent="-342900" lvl="0" marL="457200" rtl="0" algn="l">
              <a:spcBef>
                <a:spcPts val="0"/>
              </a:spcBef>
              <a:spcAft>
                <a:spcPts val="0"/>
              </a:spcAft>
              <a:buSzPts val="1800"/>
              <a:buChar char="●"/>
            </a:pPr>
            <a:r>
              <a:rPr lang="en"/>
              <a:t>Iteratively generate manifest files</a:t>
            </a:r>
            <a:endParaRPr/>
          </a:p>
          <a:p>
            <a:pPr indent="-342900" lvl="0" marL="457200" rtl="0" algn="l">
              <a:spcBef>
                <a:spcPts val="0"/>
              </a:spcBef>
              <a:spcAft>
                <a:spcPts val="0"/>
              </a:spcAft>
              <a:buSzPts val="1800"/>
              <a:buChar char="●"/>
            </a:pPr>
            <a:r>
              <a:rPr lang="en"/>
              <a:t>Manifest Generation done by Digital Services team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p:nvPr/>
        </p:nvSpPr>
        <p:spPr>
          <a:xfrm>
            <a:off x="2645338" y="673575"/>
            <a:ext cx="2296188" cy="3998916"/>
          </a:xfrm>
          <a:prstGeom prst="flowChartDocumen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Image File System</a:t>
            </a:r>
            <a:endParaRPr sz="1200"/>
          </a:p>
          <a:p>
            <a:pPr indent="0" lvl="0" marL="0" rtl="0" algn="l">
              <a:spcBef>
                <a:spcPts val="0"/>
              </a:spcBef>
              <a:spcAft>
                <a:spcPts val="0"/>
              </a:spcAft>
              <a:buNone/>
            </a:pPr>
            <a:r>
              <a:rPr lang="en" sz="800"/>
              <a:t>Accessible to a IIIF Image Server and as a shared drive for the digital services team</a:t>
            </a:r>
            <a:endParaRPr sz="800"/>
          </a:p>
        </p:txBody>
      </p:sp>
      <p:sp>
        <p:nvSpPr>
          <p:cNvPr id="188" name="Google Shape;188;p26"/>
          <p:cNvSpPr/>
          <p:nvPr/>
        </p:nvSpPr>
        <p:spPr>
          <a:xfrm>
            <a:off x="2676575" y="1231050"/>
            <a:ext cx="2087262" cy="921456"/>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189" name="Google Shape;189;p26"/>
          <p:cNvSpPr/>
          <p:nvPr/>
        </p:nvSpPr>
        <p:spPr>
          <a:xfrm>
            <a:off x="2676575" y="2200525"/>
            <a:ext cx="2087262" cy="871938"/>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190" name="Google Shape;190;p26"/>
          <p:cNvSpPr/>
          <p:nvPr/>
        </p:nvSpPr>
        <p:spPr>
          <a:xfrm>
            <a:off x="2799700" y="150407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191" name="Google Shape;191;p26"/>
          <p:cNvSpPr/>
          <p:nvPr/>
        </p:nvSpPr>
        <p:spPr>
          <a:xfrm>
            <a:off x="2799700" y="249467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192" name="Google Shape;192;p26"/>
          <p:cNvSpPr/>
          <p:nvPr/>
        </p:nvSpPr>
        <p:spPr>
          <a:xfrm>
            <a:off x="2676575" y="3145700"/>
            <a:ext cx="2087262" cy="871938"/>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193" name="Google Shape;193;p26"/>
          <p:cNvSpPr/>
          <p:nvPr/>
        </p:nvSpPr>
        <p:spPr>
          <a:xfrm>
            <a:off x="2799700" y="341972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194" name="Google Shape;194;p26"/>
          <p:cNvSpPr/>
          <p:nvPr/>
        </p:nvSpPr>
        <p:spPr>
          <a:xfrm>
            <a:off x="3873625" y="1530825"/>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mets</a:t>
            </a:r>
            <a:endParaRPr sz="1200"/>
          </a:p>
          <a:p>
            <a:pPr indent="0" lvl="0" marL="0" rtl="0" algn="l">
              <a:spcBef>
                <a:spcPts val="0"/>
              </a:spcBef>
              <a:spcAft>
                <a:spcPts val="0"/>
              </a:spcAft>
              <a:buNone/>
            </a:pPr>
            <a:r>
              <a:rPr lang="en" sz="1200"/>
              <a:t>dc</a:t>
            </a:r>
            <a:endParaRPr sz="1200"/>
          </a:p>
        </p:txBody>
      </p:sp>
      <p:sp>
        <p:nvSpPr>
          <p:cNvPr id="195" name="Google Shape;195;p26"/>
          <p:cNvSpPr/>
          <p:nvPr/>
        </p:nvSpPr>
        <p:spPr>
          <a:xfrm>
            <a:off x="3873625" y="2368575"/>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csv</a:t>
            </a:r>
            <a:endParaRPr sz="1200"/>
          </a:p>
        </p:txBody>
      </p:sp>
      <p:sp>
        <p:nvSpPr>
          <p:cNvPr id="196" name="Google Shape;196;p26"/>
          <p:cNvSpPr/>
          <p:nvPr/>
        </p:nvSpPr>
        <p:spPr>
          <a:xfrm>
            <a:off x="3873625" y="3366188"/>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EAD</a:t>
            </a:r>
            <a:endParaRPr sz="1200"/>
          </a:p>
        </p:txBody>
      </p:sp>
      <p:sp>
        <p:nvSpPr>
          <p:cNvPr id="197" name="Google Shape;197;p26"/>
          <p:cNvSpPr/>
          <p:nvPr/>
        </p:nvSpPr>
        <p:spPr>
          <a:xfrm>
            <a:off x="1208075" y="1923925"/>
            <a:ext cx="1109250" cy="635875"/>
          </a:xfrm>
          <a:prstGeom prst="flowChartMagneticDisk">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DSpace</a:t>
            </a:r>
            <a:endParaRPr sz="1000"/>
          </a:p>
        </p:txBody>
      </p:sp>
      <p:sp>
        <p:nvSpPr>
          <p:cNvPr id="198" name="Google Shape;198;p26"/>
          <p:cNvSpPr/>
          <p:nvPr/>
        </p:nvSpPr>
        <p:spPr>
          <a:xfrm>
            <a:off x="1146425" y="3797150"/>
            <a:ext cx="1109250" cy="635875"/>
          </a:xfrm>
          <a:prstGeom prst="flowChartMagneticDisk">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ArchivesSpace</a:t>
            </a:r>
            <a:endParaRPr sz="1000"/>
          </a:p>
        </p:txBody>
      </p:sp>
      <p:sp>
        <p:nvSpPr>
          <p:cNvPr id="199" name="Google Shape;199;p26"/>
          <p:cNvSpPr/>
          <p:nvPr/>
        </p:nvSpPr>
        <p:spPr>
          <a:xfrm>
            <a:off x="1301900" y="2851475"/>
            <a:ext cx="798300" cy="501600"/>
          </a:xfrm>
          <a:prstGeom prst="roundRect">
            <a:avLst>
              <a:gd fmla="val 16667" name="adj"/>
            </a:avLst>
          </a:prstGeom>
          <a:solidFill>
            <a:srgbClr val="FF99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Excel</a:t>
            </a:r>
            <a:endParaRPr sz="1000"/>
          </a:p>
        </p:txBody>
      </p:sp>
      <p:cxnSp>
        <p:nvCxnSpPr>
          <p:cNvPr id="200" name="Google Shape;200;p26"/>
          <p:cNvCxnSpPr>
            <a:stCxn id="197" idx="4"/>
            <a:endCxn id="194" idx="2"/>
          </p:cNvCxnSpPr>
          <p:nvPr/>
        </p:nvCxnSpPr>
        <p:spPr>
          <a:xfrm flipH="1" rot="10800000">
            <a:off x="2317325" y="1933163"/>
            <a:ext cx="1927200" cy="308700"/>
          </a:xfrm>
          <a:prstGeom prst="curvedConnector2">
            <a:avLst/>
          </a:prstGeom>
          <a:noFill/>
          <a:ln cap="flat" cmpd="sng" w="19050">
            <a:solidFill>
              <a:srgbClr val="FF0000"/>
            </a:solidFill>
            <a:prstDash val="solid"/>
            <a:round/>
            <a:headEnd len="med" w="med" type="none"/>
            <a:tailEnd len="med" w="med" type="triangle"/>
          </a:ln>
        </p:spPr>
      </p:cxnSp>
      <p:cxnSp>
        <p:nvCxnSpPr>
          <p:cNvPr id="201" name="Google Shape;201;p26"/>
          <p:cNvCxnSpPr>
            <a:stCxn id="199" idx="3"/>
            <a:endCxn id="195" idx="2"/>
          </p:cNvCxnSpPr>
          <p:nvPr/>
        </p:nvCxnSpPr>
        <p:spPr>
          <a:xfrm flipH="1" rot="10800000">
            <a:off x="2100200" y="2771075"/>
            <a:ext cx="2144400" cy="331200"/>
          </a:xfrm>
          <a:prstGeom prst="curvedConnector2">
            <a:avLst/>
          </a:prstGeom>
          <a:noFill/>
          <a:ln cap="flat" cmpd="sng" w="19050">
            <a:solidFill>
              <a:srgbClr val="FF0000"/>
            </a:solidFill>
            <a:prstDash val="solid"/>
            <a:round/>
            <a:headEnd len="med" w="med" type="none"/>
            <a:tailEnd len="med" w="med" type="triangle"/>
          </a:ln>
        </p:spPr>
      </p:cxnSp>
      <p:cxnSp>
        <p:nvCxnSpPr>
          <p:cNvPr id="202" name="Google Shape;202;p26"/>
          <p:cNvCxnSpPr>
            <a:stCxn id="198" idx="4"/>
            <a:endCxn id="196" idx="2"/>
          </p:cNvCxnSpPr>
          <p:nvPr/>
        </p:nvCxnSpPr>
        <p:spPr>
          <a:xfrm flipH="1" rot="10800000">
            <a:off x="2255675" y="3768588"/>
            <a:ext cx="1989000" cy="346500"/>
          </a:xfrm>
          <a:prstGeom prst="curvedConnector2">
            <a:avLst/>
          </a:prstGeom>
          <a:noFill/>
          <a:ln cap="flat" cmpd="sng" w="19050">
            <a:solidFill>
              <a:srgbClr val="FF0000"/>
            </a:solidFill>
            <a:prstDash val="solid"/>
            <a:round/>
            <a:headEnd len="med" w="med" type="none"/>
            <a:tailEnd len="med" w="med" type="triangle"/>
          </a:ln>
        </p:spPr>
      </p:cxnSp>
      <p:sp>
        <p:nvSpPr>
          <p:cNvPr id="203" name="Google Shape;203;p26"/>
          <p:cNvSpPr/>
          <p:nvPr/>
        </p:nvSpPr>
        <p:spPr>
          <a:xfrm>
            <a:off x="5269550" y="2349875"/>
            <a:ext cx="847200" cy="5016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File Analyzer</a:t>
            </a:r>
            <a:endParaRPr sz="1000"/>
          </a:p>
        </p:txBody>
      </p:sp>
      <p:cxnSp>
        <p:nvCxnSpPr>
          <p:cNvPr id="204" name="Google Shape;204;p26"/>
          <p:cNvCxnSpPr>
            <a:stCxn id="187" idx="3"/>
            <a:endCxn id="203" idx="1"/>
          </p:cNvCxnSpPr>
          <p:nvPr/>
        </p:nvCxnSpPr>
        <p:spPr>
          <a:xfrm flipH="1" rot="10800000">
            <a:off x="4941526" y="2600733"/>
            <a:ext cx="327900" cy="72300"/>
          </a:xfrm>
          <a:prstGeom prst="straightConnector1">
            <a:avLst/>
          </a:prstGeom>
          <a:noFill/>
          <a:ln cap="flat" cmpd="sng" w="19050">
            <a:solidFill>
              <a:srgbClr val="FF0000"/>
            </a:solidFill>
            <a:prstDash val="solid"/>
            <a:round/>
            <a:headEnd len="med" w="med" type="none"/>
            <a:tailEnd len="med" w="med" type="triangle"/>
          </a:ln>
        </p:spPr>
      </p:cxnSp>
      <p:sp>
        <p:nvSpPr>
          <p:cNvPr id="205" name="Google Shape;205;p26"/>
          <p:cNvSpPr/>
          <p:nvPr/>
        </p:nvSpPr>
        <p:spPr>
          <a:xfrm>
            <a:off x="6524175" y="1099850"/>
            <a:ext cx="847206" cy="430974"/>
          </a:xfrm>
          <a:prstGeom prst="flowChartDocument">
            <a:avLst/>
          </a:prstGeom>
          <a:solidFill>
            <a:srgbClr val="D5A6B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a:t>
            </a:r>
            <a:endParaRPr sz="1200"/>
          </a:p>
        </p:txBody>
      </p:sp>
      <p:cxnSp>
        <p:nvCxnSpPr>
          <p:cNvPr id="206" name="Google Shape;206;p26"/>
          <p:cNvCxnSpPr>
            <a:stCxn id="203" idx="0"/>
            <a:endCxn id="205" idx="2"/>
          </p:cNvCxnSpPr>
          <p:nvPr/>
        </p:nvCxnSpPr>
        <p:spPr>
          <a:xfrm flipH="1" rot="10800000">
            <a:off x="5693150" y="1502375"/>
            <a:ext cx="1254600" cy="847500"/>
          </a:xfrm>
          <a:prstGeom prst="straightConnector1">
            <a:avLst/>
          </a:prstGeom>
          <a:noFill/>
          <a:ln cap="flat" cmpd="sng" w="19050">
            <a:solidFill>
              <a:srgbClr val="FF0000"/>
            </a:solidFill>
            <a:prstDash val="solid"/>
            <a:round/>
            <a:headEnd len="med" w="med" type="none"/>
            <a:tailEnd len="med" w="med" type="triangle"/>
          </a:ln>
        </p:spPr>
      </p:cxnSp>
      <p:sp>
        <p:nvSpPr>
          <p:cNvPr id="207" name="Google Shape;207;p26"/>
          <p:cNvSpPr/>
          <p:nvPr/>
        </p:nvSpPr>
        <p:spPr>
          <a:xfrm>
            <a:off x="6524175" y="3366200"/>
            <a:ext cx="1109100" cy="501600"/>
          </a:xfrm>
          <a:prstGeom prst="roundRect">
            <a:avLst>
              <a:gd fmla="val 16667" name="adj"/>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Loris </a:t>
            </a:r>
            <a:endParaRPr sz="1000"/>
          </a:p>
          <a:p>
            <a:pPr indent="0" lvl="0" marL="0" rtl="0" algn="l">
              <a:spcBef>
                <a:spcPts val="0"/>
              </a:spcBef>
              <a:spcAft>
                <a:spcPts val="0"/>
              </a:spcAft>
              <a:buNone/>
            </a:pPr>
            <a:r>
              <a:rPr lang="en" sz="1000"/>
              <a:t>(Image Server)</a:t>
            </a:r>
            <a:endParaRPr sz="1000"/>
          </a:p>
        </p:txBody>
      </p:sp>
      <p:cxnSp>
        <p:nvCxnSpPr>
          <p:cNvPr id="208" name="Google Shape;208;p26"/>
          <p:cNvCxnSpPr>
            <a:stCxn id="187" idx="2"/>
            <a:endCxn id="207" idx="2"/>
          </p:cNvCxnSpPr>
          <p:nvPr/>
        </p:nvCxnSpPr>
        <p:spPr>
          <a:xfrm rot="-5400000">
            <a:off x="5165932" y="2495318"/>
            <a:ext cx="540300" cy="3285300"/>
          </a:xfrm>
          <a:prstGeom prst="curvedConnector3">
            <a:avLst>
              <a:gd fmla="val -83570" name="adj1"/>
            </a:avLst>
          </a:prstGeom>
          <a:noFill/>
          <a:ln cap="flat" cmpd="sng" w="19050">
            <a:solidFill>
              <a:srgbClr val="FF0000"/>
            </a:solidFill>
            <a:prstDash val="solid"/>
            <a:round/>
            <a:headEnd len="med" w="med" type="none"/>
            <a:tailEnd len="med" w="med" type="triangle"/>
          </a:ln>
        </p:spPr>
      </p:cxnSp>
      <p:sp>
        <p:nvSpPr>
          <p:cNvPr id="209" name="Google Shape;209;p26"/>
          <p:cNvSpPr/>
          <p:nvPr/>
        </p:nvSpPr>
        <p:spPr>
          <a:xfrm>
            <a:off x="7195200" y="2152500"/>
            <a:ext cx="1109100" cy="501600"/>
          </a:xfrm>
          <a:prstGeom prst="roundRect">
            <a:avLst>
              <a:gd fmla="val 16667"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Universal Viewer</a:t>
            </a:r>
            <a:endParaRPr sz="1000"/>
          </a:p>
        </p:txBody>
      </p:sp>
      <p:cxnSp>
        <p:nvCxnSpPr>
          <p:cNvPr id="210" name="Google Shape;210;p26"/>
          <p:cNvCxnSpPr>
            <a:stCxn id="207" idx="0"/>
            <a:endCxn id="209" idx="2"/>
          </p:cNvCxnSpPr>
          <p:nvPr/>
        </p:nvCxnSpPr>
        <p:spPr>
          <a:xfrm rot="-5400000">
            <a:off x="7058175" y="2674550"/>
            <a:ext cx="712200" cy="671100"/>
          </a:xfrm>
          <a:prstGeom prst="curvedConnector3">
            <a:avLst>
              <a:gd fmla="val 49993" name="adj1"/>
            </a:avLst>
          </a:prstGeom>
          <a:noFill/>
          <a:ln cap="flat" cmpd="sng" w="19050">
            <a:solidFill>
              <a:srgbClr val="FF0000"/>
            </a:solidFill>
            <a:prstDash val="dot"/>
            <a:round/>
            <a:headEnd len="med" w="med" type="none"/>
            <a:tailEnd len="med" w="med" type="triangle"/>
          </a:ln>
        </p:spPr>
      </p:cxnSp>
      <p:sp>
        <p:nvSpPr>
          <p:cNvPr id="211" name="Google Shape;211;p26"/>
          <p:cNvSpPr txBox="1"/>
          <p:nvPr/>
        </p:nvSpPr>
        <p:spPr>
          <a:xfrm>
            <a:off x="7078600" y="2922200"/>
            <a:ext cx="6711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Iiif image requests</a:t>
            </a:r>
            <a:endParaRPr i="1" sz="900"/>
          </a:p>
        </p:txBody>
      </p:sp>
      <p:cxnSp>
        <p:nvCxnSpPr>
          <p:cNvPr id="212" name="Google Shape;212;p26"/>
          <p:cNvCxnSpPr>
            <a:stCxn id="209" idx="0"/>
            <a:endCxn id="205" idx="2"/>
          </p:cNvCxnSpPr>
          <p:nvPr/>
        </p:nvCxnSpPr>
        <p:spPr>
          <a:xfrm rot="10800000">
            <a:off x="6947850" y="1502400"/>
            <a:ext cx="801900" cy="650100"/>
          </a:xfrm>
          <a:prstGeom prst="straightConnector1">
            <a:avLst/>
          </a:prstGeom>
          <a:noFill/>
          <a:ln cap="flat" cmpd="sng" w="19050">
            <a:solidFill>
              <a:srgbClr val="FF0000"/>
            </a:solidFill>
            <a:prstDash val="solid"/>
            <a:round/>
            <a:headEnd len="med" w="med" type="none"/>
            <a:tailEnd len="med" w="med" type="triangle"/>
          </a:ln>
        </p:spPr>
      </p:cxnSp>
      <p:sp>
        <p:nvSpPr>
          <p:cNvPr id="213" name="Google Shape;213;p26"/>
          <p:cNvSpPr txBox="1"/>
          <p:nvPr>
            <p:ph type="title"/>
          </p:nvPr>
        </p:nvSpPr>
        <p:spPr>
          <a:xfrm>
            <a:off x="311700" y="1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Manifest Generation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Analyzer</a:t>
            </a:r>
            <a:r>
              <a:rPr lang="en"/>
              <a:t> Manifest Generator Tool</a:t>
            </a:r>
            <a:endParaRPr/>
          </a:p>
        </p:txBody>
      </p:sp>
      <p:sp>
        <p:nvSpPr>
          <p:cNvPr id="219" name="Google Shape;219;p27"/>
          <p:cNvSpPr txBox="1"/>
          <p:nvPr>
            <p:ph idx="1" type="body"/>
          </p:nvPr>
        </p:nvSpPr>
        <p:spPr>
          <a:xfrm>
            <a:off x="410775" y="4535275"/>
            <a:ext cx="8520600" cy="51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u="sng">
                <a:solidFill>
                  <a:schemeClr val="hlink"/>
                </a:solidFill>
                <a:hlinkClick r:id="rId3"/>
              </a:rPr>
              <a:t>http://georgetown-university-libraries.github.io/File-Analyzer-Test-Data/iiif/</a:t>
            </a:r>
            <a:endParaRPr/>
          </a:p>
        </p:txBody>
      </p:sp>
      <p:sp>
        <p:nvSpPr>
          <p:cNvPr id="220" name="Google Shape;220;p27"/>
          <p:cNvSpPr/>
          <p:nvPr/>
        </p:nvSpPr>
        <p:spPr>
          <a:xfrm>
            <a:off x="7352548" y="2941300"/>
            <a:ext cx="1722870" cy="1729728"/>
          </a:xfrm>
          <a:prstGeom prst="irregularSeal1">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Try it Out!</a:t>
            </a:r>
            <a:endParaRPr/>
          </a:p>
        </p:txBody>
      </p:sp>
      <p:pic>
        <p:nvPicPr>
          <p:cNvPr id="221" name="Google Shape;221;p27"/>
          <p:cNvPicPr preferRelativeResize="0"/>
          <p:nvPr/>
        </p:nvPicPr>
        <p:blipFill>
          <a:blip r:embed="rId4">
            <a:alphaModFix/>
          </a:blip>
          <a:stretch>
            <a:fillRect/>
          </a:stretch>
        </p:blipFill>
        <p:spPr>
          <a:xfrm>
            <a:off x="1554475" y="1170125"/>
            <a:ext cx="5711555" cy="321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1303025"/>
            <a:ext cx="85206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How has IIIF Changed Our Architecture?</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(before 2016)</a:t>
            </a:r>
            <a:endParaRPr/>
          </a:p>
        </p:txBody>
      </p:sp>
      <p:sp>
        <p:nvSpPr>
          <p:cNvPr id="232" name="Google Shape;232;p29"/>
          <p:cNvSpPr/>
          <p:nvPr/>
        </p:nvSpPr>
        <p:spPr>
          <a:xfrm>
            <a:off x="464825" y="1188725"/>
            <a:ext cx="12879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233" name="Google Shape;233;p29"/>
          <p:cNvSpPr/>
          <p:nvPr/>
        </p:nvSpPr>
        <p:spPr>
          <a:xfrm>
            <a:off x="434325" y="2712725"/>
            <a:ext cx="13185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34" name="Google Shape;234;p29"/>
          <p:cNvSpPr/>
          <p:nvPr/>
        </p:nvSpPr>
        <p:spPr>
          <a:xfrm>
            <a:off x="2529850" y="1150625"/>
            <a:ext cx="1676400" cy="883925"/>
          </a:xfrm>
          <a:prstGeom prst="flowChartMagneticDrum">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Storage</a:t>
            </a:r>
            <a:endParaRPr sz="1200"/>
          </a:p>
        </p:txBody>
      </p:sp>
      <p:sp>
        <p:nvSpPr>
          <p:cNvPr id="235" name="Google Shape;235;p29"/>
          <p:cNvSpPr/>
          <p:nvPr/>
        </p:nvSpPr>
        <p:spPr>
          <a:xfrm>
            <a:off x="2529850" y="2712725"/>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36" name="Google Shape;236;p29"/>
          <p:cNvCxnSpPr>
            <a:stCxn id="232" idx="2"/>
            <a:endCxn id="233" idx="0"/>
          </p:cNvCxnSpPr>
          <p:nvPr/>
        </p:nvCxnSpPr>
        <p:spPr>
          <a:xfrm flipH="1">
            <a:off x="1093475" y="2019425"/>
            <a:ext cx="15300" cy="69330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p29"/>
          <p:cNvCxnSpPr>
            <a:stCxn id="233" idx="3"/>
            <a:endCxn id="235" idx="2"/>
          </p:cNvCxnSpPr>
          <p:nvPr/>
        </p:nvCxnSpPr>
        <p:spPr>
          <a:xfrm>
            <a:off x="1752825" y="3128075"/>
            <a:ext cx="777000" cy="0"/>
          </a:xfrm>
          <a:prstGeom prst="straightConnector1">
            <a:avLst/>
          </a:prstGeom>
          <a:noFill/>
          <a:ln cap="flat" cmpd="sng" w="28575">
            <a:solidFill>
              <a:schemeClr val="dk2"/>
            </a:solidFill>
            <a:prstDash val="solid"/>
            <a:round/>
            <a:headEnd len="med" w="med" type="none"/>
            <a:tailEnd len="med" w="med" type="triangle"/>
          </a:ln>
        </p:spPr>
      </p:cxnSp>
      <p:cxnSp>
        <p:nvCxnSpPr>
          <p:cNvPr id="238" name="Google Shape;238;p29"/>
          <p:cNvCxnSpPr>
            <a:stCxn id="232" idx="3"/>
            <a:endCxn id="234" idx="1"/>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39" name="Google Shape;239;p29"/>
          <p:cNvSpPr/>
          <p:nvPr/>
        </p:nvSpPr>
        <p:spPr>
          <a:xfrm>
            <a:off x="5227325" y="1150625"/>
            <a:ext cx="1424898" cy="822960"/>
          </a:xfrm>
          <a:prstGeom prst="flowChartMulti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TIF files</a:t>
            </a:r>
            <a:endParaRPr/>
          </a:p>
        </p:txBody>
      </p:sp>
      <p:sp>
        <p:nvSpPr>
          <p:cNvPr id="240" name="Google Shape;240;p29"/>
          <p:cNvSpPr/>
          <p:nvPr/>
        </p:nvSpPr>
        <p:spPr>
          <a:xfrm>
            <a:off x="5227325" y="2598425"/>
            <a:ext cx="1424898" cy="822960"/>
          </a:xfrm>
          <a:prstGeom prst="flowChartMulti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JPG </a:t>
            </a:r>
            <a:r>
              <a:rPr lang="en"/>
              <a:t>files</a:t>
            </a:r>
            <a:endParaRPr/>
          </a:p>
        </p:txBody>
      </p:sp>
      <p:sp>
        <p:nvSpPr>
          <p:cNvPr id="241" name="Google Shape;241;p29"/>
          <p:cNvSpPr/>
          <p:nvPr/>
        </p:nvSpPr>
        <p:spPr>
          <a:xfrm>
            <a:off x="7117075" y="2552700"/>
            <a:ext cx="1424898" cy="822960"/>
          </a:xfrm>
          <a:prstGeom prst="flowChart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a:t>
            </a:r>
            <a:r>
              <a:rPr lang="en"/>
              <a:t>file</a:t>
            </a:r>
            <a:endParaRPr/>
          </a:p>
        </p:txBody>
      </p:sp>
      <p:sp>
        <p:nvSpPr>
          <p:cNvPr id="242" name="Google Shape;242;p29"/>
          <p:cNvSpPr/>
          <p:nvPr/>
        </p:nvSpPr>
        <p:spPr>
          <a:xfrm>
            <a:off x="7117075" y="1082050"/>
            <a:ext cx="1424898" cy="822960"/>
          </a:xfrm>
          <a:prstGeom prst="flowChart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43" name="Google Shape;243;p29"/>
          <p:cNvSpPr/>
          <p:nvPr/>
        </p:nvSpPr>
        <p:spPr>
          <a:xfrm>
            <a:off x="7117125" y="3886200"/>
            <a:ext cx="1425000" cy="708600"/>
          </a:xfrm>
          <a:prstGeom prst="roundRect">
            <a:avLst>
              <a:gd fmla="val 16667" name="adj"/>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Viewer</a:t>
            </a:r>
            <a:endParaRPr/>
          </a:p>
          <a:p>
            <a:pPr indent="0" lvl="0" marL="0" rtl="0" algn="l">
              <a:spcBef>
                <a:spcPts val="0"/>
              </a:spcBef>
              <a:spcAft>
                <a:spcPts val="0"/>
              </a:spcAft>
              <a:buNone/>
            </a:pPr>
            <a:r>
              <a:rPr lang="en"/>
              <a:t>(js based)</a:t>
            </a:r>
            <a:endParaRPr/>
          </a:p>
        </p:txBody>
      </p:sp>
      <p:cxnSp>
        <p:nvCxnSpPr>
          <p:cNvPr id="244" name="Google Shape;244;p29"/>
          <p:cNvCxnSpPr>
            <a:stCxn id="241" idx="2"/>
            <a:endCxn id="243" idx="0"/>
          </p:cNvCxnSpPr>
          <p:nvPr/>
        </p:nvCxnSpPr>
        <p:spPr>
          <a:xfrm>
            <a:off x="7829524" y="3321253"/>
            <a:ext cx="0" cy="5649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29"/>
          <p:cNvSpPr/>
          <p:nvPr/>
        </p:nvSpPr>
        <p:spPr>
          <a:xfrm>
            <a:off x="2209425" y="950525"/>
            <a:ext cx="2202300" cy="13071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 APTrust Preservation (2016)</a:t>
            </a:r>
            <a:endParaRPr/>
          </a:p>
        </p:txBody>
      </p:sp>
      <p:sp>
        <p:nvSpPr>
          <p:cNvPr id="251" name="Google Shape;251;p30"/>
          <p:cNvSpPr/>
          <p:nvPr/>
        </p:nvSpPr>
        <p:spPr>
          <a:xfrm>
            <a:off x="464825" y="1188725"/>
            <a:ext cx="12879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t>Preservation Media</a:t>
            </a:r>
            <a:endParaRPr sz="1200"/>
          </a:p>
        </p:txBody>
      </p:sp>
      <p:sp>
        <p:nvSpPr>
          <p:cNvPr id="252" name="Google Shape;252;p30"/>
          <p:cNvSpPr/>
          <p:nvPr/>
        </p:nvSpPr>
        <p:spPr>
          <a:xfrm>
            <a:off x="434325" y="2712725"/>
            <a:ext cx="13185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53" name="Google Shape;253;p30"/>
          <p:cNvSpPr/>
          <p:nvPr/>
        </p:nvSpPr>
        <p:spPr>
          <a:xfrm>
            <a:off x="2529850" y="1150625"/>
            <a:ext cx="1211575" cy="883925"/>
          </a:xfrm>
          <a:prstGeom prst="flowChartMagneticDisk">
            <a:avLst/>
          </a:prstGeom>
          <a:solidFill>
            <a:srgbClr val="D9D2E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254" name="Google Shape;254;p30"/>
          <p:cNvSpPr/>
          <p:nvPr/>
        </p:nvSpPr>
        <p:spPr>
          <a:xfrm>
            <a:off x="2529850" y="2712725"/>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55" name="Google Shape;255;p30"/>
          <p:cNvCxnSpPr>
            <a:stCxn id="251" idx="2"/>
            <a:endCxn id="252" idx="0"/>
          </p:cNvCxnSpPr>
          <p:nvPr/>
        </p:nvCxnSpPr>
        <p:spPr>
          <a:xfrm flipH="1">
            <a:off x="1093475" y="2019425"/>
            <a:ext cx="15300" cy="693300"/>
          </a:xfrm>
          <a:prstGeom prst="straightConnector1">
            <a:avLst/>
          </a:prstGeom>
          <a:noFill/>
          <a:ln cap="flat" cmpd="sng" w="28575">
            <a:solidFill>
              <a:schemeClr val="dk2"/>
            </a:solidFill>
            <a:prstDash val="solid"/>
            <a:round/>
            <a:headEnd len="med" w="med" type="none"/>
            <a:tailEnd len="med" w="med" type="triangle"/>
          </a:ln>
        </p:spPr>
      </p:cxnSp>
      <p:cxnSp>
        <p:nvCxnSpPr>
          <p:cNvPr id="256" name="Google Shape;256;p30"/>
          <p:cNvCxnSpPr>
            <a:stCxn id="252" idx="3"/>
            <a:endCxn id="254" idx="2"/>
          </p:cNvCxnSpPr>
          <p:nvPr/>
        </p:nvCxnSpPr>
        <p:spPr>
          <a:xfrm>
            <a:off x="1752825" y="3128075"/>
            <a:ext cx="777000" cy="0"/>
          </a:xfrm>
          <a:prstGeom prst="straightConnector1">
            <a:avLst/>
          </a:prstGeom>
          <a:noFill/>
          <a:ln cap="flat" cmpd="sng" w="28575">
            <a:solidFill>
              <a:schemeClr val="dk2"/>
            </a:solidFill>
            <a:prstDash val="solid"/>
            <a:round/>
            <a:headEnd len="med" w="med" type="none"/>
            <a:tailEnd len="med" w="med" type="triangle"/>
          </a:ln>
        </p:spPr>
      </p:cxnSp>
      <p:cxnSp>
        <p:nvCxnSpPr>
          <p:cNvPr id="257" name="Google Shape;257;p30"/>
          <p:cNvCxnSpPr>
            <a:stCxn id="251" idx="3"/>
            <a:endCxn id="253"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58" name="Google Shape;258;p30"/>
          <p:cNvSpPr/>
          <p:nvPr/>
        </p:nvSpPr>
        <p:spPr>
          <a:xfrm>
            <a:off x="5227325" y="1150625"/>
            <a:ext cx="1424898" cy="822960"/>
          </a:xfrm>
          <a:prstGeom prst="flowChartMulti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TIF files</a:t>
            </a:r>
            <a:endParaRPr/>
          </a:p>
        </p:txBody>
      </p:sp>
      <p:sp>
        <p:nvSpPr>
          <p:cNvPr id="259" name="Google Shape;259;p30"/>
          <p:cNvSpPr/>
          <p:nvPr/>
        </p:nvSpPr>
        <p:spPr>
          <a:xfrm>
            <a:off x="5227325" y="2598425"/>
            <a:ext cx="1424898" cy="822960"/>
          </a:xfrm>
          <a:prstGeom prst="flowChartMulti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JPG files</a:t>
            </a:r>
            <a:endParaRPr/>
          </a:p>
        </p:txBody>
      </p:sp>
      <p:sp>
        <p:nvSpPr>
          <p:cNvPr id="260" name="Google Shape;260;p30"/>
          <p:cNvSpPr/>
          <p:nvPr/>
        </p:nvSpPr>
        <p:spPr>
          <a:xfrm>
            <a:off x="7117075" y="2552700"/>
            <a:ext cx="1424898" cy="822960"/>
          </a:xfrm>
          <a:prstGeom prst="flowChart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61" name="Google Shape;261;p30"/>
          <p:cNvSpPr/>
          <p:nvPr/>
        </p:nvSpPr>
        <p:spPr>
          <a:xfrm>
            <a:off x="7117075" y="1082050"/>
            <a:ext cx="1424898" cy="822960"/>
          </a:xfrm>
          <a:prstGeom prst="flowChart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62" name="Google Shape;262;p30"/>
          <p:cNvSpPr/>
          <p:nvPr/>
        </p:nvSpPr>
        <p:spPr>
          <a:xfrm>
            <a:off x="7117125" y="3886200"/>
            <a:ext cx="1425000" cy="708600"/>
          </a:xfrm>
          <a:prstGeom prst="roundRect">
            <a:avLst>
              <a:gd fmla="val 16667" name="adj"/>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Viewer</a:t>
            </a:r>
            <a:endParaRPr/>
          </a:p>
          <a:p>
            <a:pPr indent="0" lvl="0" marL="0" rtl="0" algn="l">
              <a:spcBef>
                <a:spcPts val="0"/>
              </a:spcBef>
              <a:spcAft>
                <a:spcPts val="0"/>
              </a:spcAft>
              <a:buNone/>
            </a:pPr>
            <a:r>
              <a:rPr lang="en"/>
              <a:t>(js based)</a:t>
            </a:r>
            <a:endParaRPr/>
          </a:p>
        </p:txBody>
      </p:sp>
      <p:cxnSp>
        <p:nvCxnSpPr>
          <p:cNvPr id="263" name="Google Shape;263;p30"/>
          <p:cNvCxnSpPr>
            <a:stCxn id="260" idx="2"/>
            <a:endCxn id="262" idx="0"/>
          </p:cNvCxnSpPr>
          <p:nvPr/>
        </p:nvCxnSpPr>
        <p:spPr>
          <a:xfrm>
            <a:off x="7829524" y="3321253"/>
            <a:ext cx="0" cy="5649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30"/>
          <p:cNvSpPr/>
          <p:nvPr/>
        </p:nvSpPr>
        <p:spPr>
          <a:xfrm>
            <a:off x="2145500" y="1050000"/>
            <a:ext cx="2202300" cy="13071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 IIIF Viewer Added 2018</a:t>
            </a:r>
            <a:endParaRPr/>
          </a:p>
        </p:txBody>
      </p:sp>
      <p:sp>
        <p:nvSpPr>
          <p:cNvPr id="270" name="Google Shape;270;p31"/>
          <p:cNvSpPr/>
          <p:nvPr/>
        </p:nvSpPr>
        <p:spPr>
          <a:xfrm>
            <a:off x="411425" y="1188725"/>
            <a:ext cx="13413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271" name="Google Shape;271;p31"/>
          <p:cNvSpPr/>
          <p:nvPr/>
        </p:nvSpPr>
        <p:spPr>
          <a:xfrm>
            <a:off x="411425" y="3886200"/>
            <a:ext cx="13566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72" name="Google Shape;272;p31"/>
          <p:cNvSpPr/>
          <p:nvPr/>
        </p:nvSpPr>
        <p:spPr>
          <a:xfrm>
            <a:off x="2529850" y="1150625"/>
            <a:ext cx="1211575" cy="883925"/>
          </a:xfrm>
          <a:prstGeom prst="flowChartMagneticDisk">
            <a:avLst/>
          </a:prstGeom>
          <a:solidFill>
            <a:srgbClr val="EAD1D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273" name="Google Shape;273;p31"/>
          <p:cNvSpPr/>
          <p:nvPr/>
        </p:nvSpPr>
        <p:spPr>
          <a:xfrm>
            <a:off x="2735600" y="3886200"/>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74" name="Google Shape;274;p31"/>
          <p:cNvCxnSpPr>
            <a:stCxn id="270" idx="2"/>
            <a:endCxn id="275" idx="1"/>
          </p:cNvCxnSpPr>
          <p:nvPr/>
        </p:nvCxnSpPr>
        <p:spPr>
          <a:xfrm>
            <a:off x="1082075" y="2019425"/>
            <a:ext cx="3459300" cy="864600"/>
          </a:xfrm>
          <a:prstGeom prst="straightConnector1">
            <a:avLst/>
          </a:prstGeom>
          <a:noFill/>
          <a:ln cap="flat" cmpd="sng" w="28575">
            <a:solidFill>
              <a:schemeClr val="dk2"/>
            </a:solidFill>
            <a:prstDash val="solid"/>
            <a:round/>
            <a:headEnd len="med" w="med" type="none"/>
            <a:tailEnd len="med" w="med" type="triangle"/>
          </a:ln>
        </p:spPr>
      </p:cxnSp>
      <p:cxnSp>
        <p:nvCxnSpPr>
          <p:cNvPr id="276" name="Google Shape;276;p31"/>
          <p:cNvCxnSpPr>
            <a:stCxn id="271" idx="3"/>
            <a:endCxn id="273" idx="2"/>
          </p:cNvCxnSpPr>
          <p:nvPr/>
        </p:nvCxnSpPr>
        <p:spPr>
          <a:xfrm>
            <a:off x="1768025" y="4301550"/>
            <a:ext cx="967500" cy="0"/>
          </a:xfrm>
          <a:prstGeom prst="straightConnector1">
            <a:avLst/>
          </a:prstGeom>
          <a:noFill/>
          <a:ln cap="flat" cmpd="sng" w="28575">
            <a:solidFill>
              <a:schemeClr val="dk2"/>
            </a:solidFill>
            <a:prstDash val="solid"/>
            <a:round/>
            <a:headEnd len="med" w="med" type="none"/>
            <a:tailEnd len="med" w="med" type="triangle"/>
          </a:ln>
        </p:spPr>
      </p:cxnSp>
      <p:cxnSp>
        <p:nvCxnSpPr>
          <p:cNvPr id="277" name="Google Shape;277;p31"/>
          <p:cNvCxnSpPr>
            <a:stCxn id="270" idx="3"/>
            <a:endCxn id="272"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31"/>
          <p:cNvSpPr/>
          <p:nvPr/>
        </p:nvSpPr>
        <p:spPr>
          <a:xfrm>
            <a:off x="4541450" y="24688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Higher Res </a:t>
            </a:r>
            <a:r>
              <a:rPr lang="en" sz="1200"/>
              <a:t>Media</a:t>
            </a:r>
            <a:endParaRPr sz="1200"/>
          </a:p>
        </p:txBody>
      </p:sp>
      <p:cxnSp>
        <p:nvCxnSpPr>
          <p:cNvPr id="278" name="Google Shape;278;p31"/>
          <p:cNvCxnSpPr>
            <a:stCxn id="270" idx="2"/>
            <a:endCxn id="271" idx="0"/>
          </p:cNvCxnSpPr>
          <p:nvPr/>
        </p:nvCxnSpPr>
        <p:spPr>
          <a:xfrm>
            <a:off x="1082075" y="2019425"/>
            <a:ext cx="7800" cy="186690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31"/>
          <p:cNvSpPr/>
          <p:nvPr/>
        </p:nvSpPr>
        <p:spPr>
          <a:xfrm>
            <a:off x="6778250" y="2468825"/>
            <a:ext cx="1447550" cy="830700"/>
          </a:xfrm>
          <a:prstGeom prst="flowChartMagneticDrum">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IIIF Image Server</a:t>
            </a:r>
            <a:endParaRPr sz="1200"/>
          </a:p>
        </p:txBody>
      </p:sp>
      <p:cxnSp>
        <p:nvCxnSpPr>
          <p:cNvPr id="280" name="Google Shape;280;p31"/>
          <p:cNvCxnSpPr>
            <a:stCxn id="275" idx="3"/>
            <a:endCxn id="279" idx="1"/>
          </p:cNvCxnSpPr>
          <p:nvPr/>
        </p:nvCxnSpPr>
        <p:spPr>
          <a:xfrm>
            <a:off x="5859950" y="2884163"/>
            <a:ext cx="918300" cy="0"/>
          </a:xfrm>
          <a:prstGeom prst="straightConnector1">
            <a:avLst/>
          </a:prstGeom>
          <a:noFill/>
          <a:ln cap="flat" cmpd="sng" w="28575">
            <a:solidFill>
              <a:schemeClr val="dk2"/>
            </a:solidFill>
            <a:prstDash val="solid"/>
            <a:round/>
            <a:headEnd len="med" w="med" type="none"/>
            <a:tailEnd len="med" w="med" type="triangle"/>
          </a:ln>
        </p:spPr>
      </p:cxnSp>
      <p:sp>
        <p:nvSpPr>
          <p:cNvPr id="281" name="Google Shape;281;p31"/>
          <p:cNvSpPr/>
          <p:nvPr/>
        </p:nvSpPr>
        <p:spPr>
          <a:xfrm>
            <a:off x="6842775" y="39319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 Files</a:t>
            </a:r>
            <a:endParaRPr sz="1200"/>
          </a:p>
        </p:txBody>
      </p:sp>
      <p:cxnSp>
        <p:nvCxnSpPr>
          <p:cNvPr id="282" name="Google Shape;282;p31"/>
          <p:cNvCxnSpPr>
            <a:stCxn id="273" idx="4"/>
            <a:endCxn id="281" idx="1"/>
          </p:cNvCxnSpPr>
          <p:nvPr/>
        </p:nvCxnSpPr>
        <p:spPr>
          <a:xfrm>
            <a:off x="3947175" y="4301550"/>
            <a:ext cx="2895600" cy="45600"/>
          </a:xfrm>
          <a:prstGeom prst="straightConnector1">
            <a:avLst/>
          </a:prstGeom>
          <a:noFill/>
          <a:ln cap="flat" cmpd="sng" w="28575">
            <a:solidFill>
              <a:schemeClr val="dk2"/>
            </a:solidFill>
            <a:prstDash val="solid"/>
            <a:round/>
            <a:headEnd len="med" w="med" type="none"/>
            <a:tailEnd len="med" w="med" type="triangle"/>
          </a:ln>
        </p:spPr>
      </p:cxnSp>
      <p:cxnSp>
        <p:nvCxnSpPr>
          <p:cNvPr id="283" name="Google Shape;283;p31"/>
          <p:cNvCxnSpPr>
            <a:stCxn id="281" idx="0"/>
            <a:endCxn id="279" idx="2"/>
          </p:cNvCxnSpPr>
          <p:nvPr/>
        </p:nvCxnSpPr>
        <p:spPr>
          <a:xfrm rot="10800000">
            <a:off x="7502025" y="3299513"/>
            <a:ext cx="0" cy="632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Common Discoveries</a:t>
            </a:r>
            <a:endParaRPr/>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Edinburgh and Georgetown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2"/>
          <p:cNvSpPr/>
          <p:nvPr/>
        </p:nvSpPr>
        <p:spPr>
          <a:xfrm>
            <a:off x="4297675" y="2148850"/>
            <a:ext cx="4404300" cy="2888100"/>
          </a:xfrm>
          <a:prstGeom prst="roundRect">
            <a:avLst>
              <a:gd fmla="val 16667" name="adj"/>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these IIIF assets relate to the repository?</a:t>
            </a:r>
            <a:endParaRPr/>
          </a:p>
        </p:txBody>
      </p:sp>
      <p:sp>
        <p:nvSpPr>
          <p:cNvPr id="290" name="Google Shape;290;p32"/>
          <p:cNvSpPr/>
          <p:nvPr/>
        </p:nvSpPr>
        <p:spPr>
          <a:xfrm>
            <a:off x="411425" y="1188725"/>
            <a:ext cx="13413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291" name="Google Shape;291;p32"/>
          <p:cNvSpPr/>
          <p:nvPr/>
        </p:nvSpPr>
        <p:spPr>
          <a:xfrm>
            <a:off x="411425" y="3886200"/>
            <a:ext cx="13566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92" name="Google Shape;292;p32"/>
          <p:cNvSpPr/>
          <p:nvPr/>
        </p:nvSpPr>
        <p:spPr>
          <a:xfrm>
            <a:off x="2529850" y="1150625"/>
            <a:ext cx="1211575" cy="883925"/>
          </a:xfrm>
          <a:prstGeom prst="flowChartMagneticDisk">
            <a:avLst/>
          </a:prstGeom>
          <a:solidFill>
            <a:srgbClr val="EAD1D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293" name="Google Shape;293;p32"/>
          <p:cNvSpPr/>
          <p:nvPr/>
        </p:nvSpPr>
        <p:spPr>
          <a:xfrm>
            <a:off x="2735600" y="3886200"/>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94" name="Google Shape;294;p32"/>
          <p:cNvCxnSpPr>
            <a:stCxn id="290" idx="2"/>
            <a:endCxn id="295" idx="1"/>
          </p:cNvCxnSpPr>
          <p:nvPr/>
        </p:nvCxnSpPr>
        <p:spPr>
          <a:xfrm>
            <a:off x="1082075" y="2019425"/>
            <a:ext cx="3459300" cy="86460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p32"/>
          <p:cNvCxnSpPr>
            <a:stCxn id="291" idx="3"/>
            <a:endCxn id="293" idx="2"/>
          </p:cNvCxnSpPr>
          <p:nvPr/>
        </p:nvCxnSpPr>
        <p:spPr>
          <a:xfrm>
            <a:off x="1768025" y="4301550"/>
            <a:ext cx="967500" cy="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32"/>
          <p:cNvCxnSpPr>
            <a:stCxn id="290" idx="3"/>
            <a:endCxn id="292"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95" name="Google Shape;295;p32"/>
          <p:cNvSpPr/>
          <p:nvPr/>
        </p:nvSpPr>
        <p:spPr>
          <a:xfrm>
            <a:off x="4541450" y="24688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Higher Res Media</a:t>
            </a:r>
            <a:endParaRPr sz="1200"/>
          </a:p>
        </p:txBody>
      </p:sp>
      <p:cxnSp>
        <p:nvCxnSpPr>
          <p:cNvPr id="298" name="Google Shape;298;p32"/>
          <p:cNvCxnSpPr>
            <a:stCxn id="290" idx="2"/>
            <a:endCxn id="291" idx="0"/>
          </p:cNvCxnSpPr>
          <p:nvPr/>
        </p:nvCxnSpPr>
        <p:spPr>
          <a:xfrm>
            <a:off x="1082075" y="2019425"/>
            <a:ext cx="7800" cy="1866900"/>
          </a:xfrm>
          <a:prstGeom prst="straightConnector1">
            <a:avLst/>
          </a:prstGeom>
          <a:noFill/>
          <a:ln cap="flat" cmpd="sng" w="28575">
            <a:solidFill>
              <a:schemeClr val="dk2"/>
            </a:solidFill>
            <a:prstDash val="solid"/>
            <a:round/>
            <a:headEnd len="med" w="med" type="none"/>
            <a:tailEnd len="med" w="med" type="triangle"/>
          </a:ln>
        </p:spPr>
      </p:cxnSp>
      <p:sp>
        <p:nvSpPr>
          <p:cNvPr id="299" name="Google Shape;299;p32"/>
          <p:cNvSpPr/>
          <p:nvPr/>
        </p:nvSpPr>
        <p:spPr>
          <a:xfrm>
            <a:off x="6778250" y="2468825"/>
            <a:ext cx="1447550" cy="830700"/>
          </a:xfrm>
          <a:prstGeom prst="flowChartMagneticDrum">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IIIF Image Server</a:t>
            </a:r>
            <a:endParaRPr sz="1200"/>
          </a:p>
        </p:txBody>
      </p:sp>
      <p:cxnSp>
        <p:nvCxnSpPr>
          <p:cNvPr id="300" name="Google Shape;300;p32"/>
          <p:cNvCxnSpPr>
            <a:stCxn id="295" idx="3"/>
            <a:endCxn id="299" idx="1"/>
          </p:cNvCxnSpPr>
          <p:nvPr/>
        </p:nvCxnSpPr>
        <p:spPr>
          <a:xfrm>
            <a:off x="5859950" y="2884163"/>
            <a:ext cx="918300" cy="0"/>
          </a:xfrm>
          <a:prstGeom prst="straightConnector1">
            <a:avLst/>
          </a:prstGeom>
          <a:noFill/>
          <a:ln cap="flat" cmpd="sng" w="28575">
            <a:solidFill>
              <a:schemeClr val="dk2"/>
            </a:solidFill>
            <a:prstDash val="solid"/>
            <a:round/>
            <a:headEnd len="med" w="med" type="none"/>
            <a:tailEnd len="med" w="med" type="triangle"/>
          </a:ln>
        </p:spPr>
      </p:cxnSp>
      <p:sp>
        <p:nvSpPr>
          <p:cNvPr id="301" name="Google Shape;301;p32"/>
          <p:cNvSpPr/>
          <p:nvPr/>
        </p:nvSpPr>
        <p:spPr>
          <a:xfrm>
            <a:off x="6842775" y="39319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 Files</a:t>
            </a:r>
            <a:endParaRPr sz="1200"/>
          </a:p>
        </p:txBody>
      </p:sp>
      <p:cxnSp>
        <p:nvCxnSpPr>
          <p:cNvPr id="302" name="Google Shape;302;p32"/>
          <p:cNvCxnSpPr>
            <a:stCxn id="293" idx="4"/>
            <a:endCxn id="301" idx="1"/>
          </p:cNvCxnSpPr>
          <p:nvPr/>
        </p:nvCxnSpPr>
        <p:spPr>
          <a:xfrm>
            <a:off x="3947175" y="4301550"/>
            <a:ext cx="2895600" cy="45600"/>
          </a:xfrm>
          <a:prstGeom prst="straightConnector1">
            <a:avLst/>
          </a:prstGeom>
          <a:noFill/>
          <a:ln cap="flat" cmpd="sng" w="28575">
            <a:solidFill>
              <a:schemeClr val="dk2"/>
            </a:solidFill>
            <a:prstDash val="solid"/>
            <a:round/>
            <a:headEnd len="med" w="med" type="none"/>
            <a:tailEnd len="med" w="med" type="triangle"/>
          </a:ln>
        </p:spPr>
      </p:cxnSp>
      <p:cxnSp>
        <p:nvCxnSpPr>
          <p:cNvPr id="303" name="Google Shape;303;p32"/>
          <p:cNvCxnSpPr>
            <a:stCxn id="301" idx="0"/>
            <a:endCxn id="299" idx="2"/>
          </p:cNvCxnSpPr>
          <p:nvPr/>
        </p:nvCxnSpPr>
        <p:spPr>
          <a:xfrm rot="10800000">
            <a:off x="7502025" y="3299513"/>
            <a:ext cx="0" cy="632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aren’t these assets stored in the repository?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IIIF Assets</a:t>
            </a:r>
            <a:endParaRPr/>
          </a:p>
        </p:txBody>
      </p:sp>
      <p:sp>
        <p:nvSpPr>
          <p:cNvPr id="314" name="Google Shape;31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Derived from preservation assets</a:t>
            </a:r>
            <a:endParaRPr/>
          </a:p>
          <a:p>
            <a:pPr indent="-342900" lvl="0" marL="457200" rtl="0" algn="l">
              <a:spcBef>
                <a:spcPts val="0"/>
              </a:spcBef>
              <a:spcAft>
                <a:spcPts val="0"/>
              </a:spcAft>
              <a:buSzPts val="1800"/>
              <a:buChar char="●"/>
            </a:pPr>
            <a:r>
              <a:rPr lang="en"/>
              <a:t>Impractical as downloadable assets within DSpace</a:t>
            </a:r>
            <a:endParaRPr/>
          </a:p>
          <a:p>
            <a:pPr indent="-317500" lvl="1" marL="914400" rtl="0" algn="l">
              <a:spcBef>
                <a:spcPts val="0"/>
              </a:spcBef>
              <a:spcAft>
                <a:spcPts val="0"/>
              </a:spcAft>
              <a:buSzPts val="1400"/>
              <a:buChar char="○"/>
            </a:pPr>
            <a:r>
              <a:rPr lang="en"/>
              <a:t>Size</a:t>
            </a:r>
            <a:endParaRPr/>
          </a:p>
          <a:p>
            <a:pPr indent="-342900" lvl="1" marL="914400" marR="0" rtl="0" algn="l">
              <a:lnSpc>
                <a:spcPct val="115000"/>
              </a:lnSpc>
              <a:spcBef>
                <a:spcPts val="0"/>
              </a:spcBef>
              <a:spcAft>
                <a:spcPts val="0"/>
              </a:spcAft>
              <a:buClr>
                <a:schemeClr val="dk2"/>
              </a:buClr>
              <a:buSzPts val="1800"/>
              <a:buFont typeface="Arial"/>
              <a:buChar char="○"/>
            </a:pPr>
            <a:r>
              <a:rPr lang="en"/>
              <a:t>Multi-page documents</a:t>
            </a:r>
            <a:endParaRPr/>
          </a:p>
          <a:p>
            <a:pPr indent="-342900" lvl="0" marL="457200" rtl="0" algn="l">
              <a:spcBef>
                <a:spcPts val="0"/>
              </a:spcBef>
              <a:spcAft>
                <a:spcPts val="0"/>
              </a:spcAft>
              <a:buSzPts val="1800"/>
              <a:buChar char="●"/>
            </a:pPr>
            <a:r>
              <a:rPr lang="en"/>
              <a:t>High amount of iteration/experimentation with manifest contents</a:t>
            </a:r>
            <a:endParaRPr/>
          </a:p>
          <a:p>
            <a:pPr indent="-342900" lvl="0" marL="457200" rtl="0" algn="l">
              <a:spcBef>
                <a:spcPts val="0"/>
              </a:spcBef>
              <a:spcAft>
                <a:spcPts val="0"/>
              </a:spcAft>
              <a:buSzPts val="1800"/>
              <a:buChar char="●"/>
            </a:pPr>
            <a:r>
              <a:rPr lang="en"/>
              <a:t>In an archival collection, what is an item?</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do we lose by not utilizing the repository?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would want to use the repository</a:t>
            </a:r>
            <a:endParaRPr/>
          </a:p>
        </p:txBody>
      </p:sp>
      <p:sp>
        <p:nvSpPr>
          <p:cNvPr id="325" name="Google Shape;32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Proven technology</a:t>
            </a:r>
            <a:endParaRPr/>
          </a:p>
          <a:p>
            <a:pPr indent="-342900" lvl="0" marL="457200" marR="0" rtl="0" algn="l">
              <a:lnSpc>
                <a:spcPct val="115000"/>
              </a:lnSpc>
              <a:spcBef>
                <a:spcPts val="0"/>
              </a:spcBef>
              <a:spcAft>
                <a:spcPts val="0"/>
              </a:spcAft>
              <a:buClr>
                <a:schemeClr val="dk2"/>
              </a:buClr>
              <a:buSzPts val="1800"/>
              <a:buFont typeface="Arial"/>
              <a:buChar char="●"/>
            </a:pPr>
            <a:r>
              <a:rPr lang="en"/>
              <a:t>Handle/id persistence</a:t>
            </a:r>
            <a:endParaRPr/>
          </a:p>
          <a:p>
            <a:pPr indent="-342900" lvl="0" marL="457200" marR="0" rtl="0" algn="l">
              <a:lnSpc>
                <a:spcPct val="115000"/>
              </a:lnSpc>
              <a:spcBef>
                <a:spcPts val="0"/>
              </a:spcBef>
              <a:spcAft>
                <a:spcPts val="0"/>
              </a:spcAft>
              <a:buSzPts val="1800"/>
              <a:buChar char="●"/>
            </a:pPr>
            <a:r>
              <a:rPr lang="en"/>
              <a:t>Provenance Tracking</a:t>
            </a:r>
            <a:endParaRPr/>
          </a:p>
          <a:p>
            <a:pPr indent="-342900" lvl="0" marL="457200" marR="0" rtl="0" algn="l">
              <a:lnSpc>
                <a:spcPct val="115000"/>
              </a:lnSpc>
              <a:spcBef>
                <a:spcPts val="0"/>
              </a:spcBef>
              <a:spcAft>
                <a:spcPts val="0"/>
              </a:spcAft>
              <a:buSzPts val="1800"/>
              <a:buChar char="●"/>
            </a:pPr>
            <a:r>
              <a:rPr lang="en"/>
              <a:t>Manifest assembly is intellectual content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Rationale</a:t>
            </a:r>
            <a:endParaRPr/>
          </a:p>
        </p:txBody>
      </p:sp>
      <p:sp>
        <p:nvSpPr>
          <p:cNvPr id="331" name="Google Shape;33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IIIF Collections will grow slowly</a:t>
            </a:r>
            <a:endParaRPr/>
          </a:p>
          <a:p>
            <a:pPr indent="-342900" lvl="0" marL="457200" rtl="0" algn="l">
              <a:spcBef>
                <a:spcPts val="0"/>
              </a:spcBef>
              <a:spcAft>
                <a:spcPts val="0"/>
              </a:spcAft>
              <a:buSzPts val="1800"/>
              <a:buChar char="●"/>
            </a:pPr>
            <a:r>
              <a:rPr lang="en"/>
              <a:t>Lots of iteration and manual verification</a:t>
            </a:r>
            <a:endParaRPr/>
          </a:p>
          <a:p>
            <a:pPr indent="-342900" lvl="0" marL="457200" rtl="0" algn="l">
              <a:spcBef>
                <a:spcPts val="0"/>
              </a:spcBef>
              <a:spcAft>
                <a:spcPts val="0"/>
              </a:spcAft>
              <a:buSzPts val="1800"/>
              <a:buChar char="●"/>
            </a:pPr>
            <a:r>
              <a:rPr lang="en"/>
              <a:t>Unique Identifiers are derived from repository assigned identifiers</a:t>
            </a:r>
            <a:endParaRPr/>
          </a:p>
          <a:p>
            <a:pPr indent="-317500" lvl="1" marL="914400" rtl="0" algn="l">
              <a:spcBef>
                <a:spcPts val="0"/>
              </a:spcBef>
              <a:spcAft>
                <a:spcPts val="0"/>
              </a:spcAft>
              <a:buSzPts val="1400"/>
              <a:buChar char="○"/>
            </a:pPr>
            <a:r>
              <a:rPr lang="en"/>
              <a:t>May be imperfect so far</a:t>
            </a:r>
            <a:endParaRPr/>
          </a:p>
          <a:p>
            <a:pPr indent="-342900" lvl="0" marL="457200" rtl="0" algn="l">
              <a:spcBef>
                <a:spcPts val="0"/>
              </a:spcBef>
              <a:spcAft>
                <a:spcPts val="0"/>
              </a:spcAft>
              <a:buSzPts val="1800"/>
              <a:buChar char="●"/>
            </a:pPr>
            <a:r>
              <a:rPr lang="en"/>
              <a:t>Manifests </a:t>
            </a:r>
            <a:endParaRPr/>
          </a:p>
          <a:p>
            <a:pPr indent="-317500" lvl="1" marL="914400" rtl="0" algn="l">
              <a:spcBef>
                <a:spcPts val="0"/>
              </a:spcBef>
              <a:spcAft>
                <a:spcPts val="0"/>
              </a:spcAft>
              <a:buSzPts val="1400"/>
              <a:buChar char="○"/>
            </a:pPr>
            <a:r>
              <a:rPr lang="en"/>
              <a:t>Served from file system</a:t>
            </a:r>
            <a:endParaRPr/>
          </a:p>
          <a:p>
            <a:pPr indent="-317500" lvl="1" marL="914400" rtl="0" algn="l">
              <a:spcBef>
                <a:spcPts val="0"/>
              </a:spcBef>
              <a:spcAft>
                <a:spcPts val="0"/>
              </a:spcAft>
              <a:buSzPts val="1400"/>
              <a:buChar char="○"/>
            </a:pPr>
            <a:r>
              <a:rPr lang="en"/>
              <a:t>Or from the repository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8"/>
          <p:cNvSpPr txBox="1"/>
          <p:nvPr>
            <p:ph type="ctrTitle"/>
          </p:nvPr>
        </p:nvSpPr>
        <p:spPr>
          <a:xfrm>
            <a:off x="311708" y="7374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“Painting the Forth Bridge”... Repo Development with IIIF at Edinburgh</a:t>
            </a:r>
            <a:endParaRPr sz="3600"/>
          </a:p>
        </p:txBody>
      </p:sp>
      <p:sp>
        <p:nvSpPr>
          <p:cNvPr id="337" name="Google Shape;337;p38"/>
          <p:cNvSpPr txBox="1"/>
          <p:nvPr>
            <p:ph idx="1" type="subTitle"/>
          </p:nvPr>
        </p:nvSpPr>
        <p:spPr>
          <a:xfrm>
            <a:off x="205200" y="2922900"/>
            <a:ext cx="8520600" cy="22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rPr lang="en"/>
              <a:t>Scott Renton</a:t>
            </a:r>
            <a:endParaRPr/>
          </a:p>
          <a:p>
            <a:pPr indent="0" lvl="0" marL="0" rtl="0" algn="ctr">
              <a:spcBef>
                <a:spcPts val="0"/>
              </a:spcBef>
              <a:spcAft>
                <a:spcPts val="0"/>
              </a:spcAft>
              <a:buNone/>
            </a:pPr>
            <a:r>
              <a:rPr lang="en"/>
              <a:t>University of Edinburgh Library</a:t>
            </a:r>
            <a:endParaRPr/>
          </a:p>
          <a:p>
            <a:pPr indent="0" lvl="0" marL="0" rtl="0" algn="ctr">
              <a:spcBef>
                <a:spcPts val="0"/>
              </a:spcBef>
              <a:spcAft>
                <a:spcPts val="0"/>
              </a:spcAft>
              <a:buNone/>
            </a:pPr>
            <a:r>
              <a:rPr lang="en"/>
              <a:t>https://rentonsa.github.io</a:t>
            </a:r>
            <a:endParaRPr/>
          </a:p>
          <a:p>
            <a:pPr indent="0" lvl="0" marL="0" rtl="0" algn="ctr">
              <a:spcBef>
                <a:spcPts val="0"/>
              </a:spcBef>
              <a:spcAft>
                <a:spcPts val="0"/>
              </a:spcAft>
              <a:buNone/>
            </a:pPr>
            <a:r>
              <a:t/>
            </a:r>
            <a:endParaRPr/>
          </a:p>
        </p:txBody>
      </p:sp>
      <p:pic>
        <p:nvPicPr>
          <p:cNvPr id="338" name="Google Shape;338;p38"/>
          <p:cNvPicPr preferRelativeResize="0"/>
          <p:nvPr/>
        </p:nvPicPr>
        <p:blipFill>
          <a:blip r:embed="rId3">
            <a:alphaModFix/>
          </a:blip>
          <a:stretch>
            <a:fillRect/>
          </a:stretch>
        </p:blipFill>
        <p:spPr>
          <a:xfrm>
            <a:off x="6963517" y="3963067"/>
            <a:ext cx="2086876" cy="108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9"/>
          <p:cNvSpPr txBox="1"/>
          <p:nvPr/>
        </p:nvSpPr>
        <p:spPr>
          <a:xfrm>
            <a:off x="-16130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txBox="1"/>
          <p:nvPr/>
        </p:nvSpPr>
        <p:spPr>
          <a:xfrm>
            <a:off x="1735488" y="106950"/>
            <a:ext cx="56094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Bridge Number 1- The Forth Rail Bridge</a:t>
            </a:r>
            <a:endParaRPr sz="2400"/>
          </a:p>
        </p:txBody>
      </p:sp>
      <p:pic>
        <p:nvPicPr>
          <p:cNvPr id="345" name="Google Shape;345;p39"/>
          <p:cNvPicPr preferRelativeResize="0"/>
          <p:nvPr/>
        </p:nvPicPr>
        <p:blipFill>
          <a:blip r:embed="rId3">
            <a:alphaModFix/>
          </a:blip>
          <a:stretch>
            <a:fillRect/>
          </a:stretch>
        </p:blipFill>
        <p:spPr>
          <a:xfrm>
            <a:off x="1583425" y="750550"/>
            <a:ext cx="5913525" cy="3957126"/>
          </a:xfrm>
          <a:prstGeom prst="rect">
            <a:avLst/>
          </a:prstGeom>
          <a:noFill/>
          <a:ln>
            <a:noFill/>
          </a:ln>
        </p:spPr>
      </p:pic>
      <p:sp>
        <p:nvSpPr>
          <p:cNvPr id="346" name="Google Shape;346;p39"/>
          <p:cNvSpPr txBox="1"/>
          <p:nvPr/>
        </p:nvSpPr>
        <p:spPr>
          <a:xfrm>
            <a:off x="3216025" y="4774200"/>
            <a:ext cx="30954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https://pxhere.com/en/photo/913640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40"/>
          <p:cNvPicPr preferRelativeResize="0"/>
          <p:nvPr/>
        </p:nvPicPr>
        <p:blipFill>
          <a:blip r:embed="rId3">
            <a:alphaModFix/>
          </a:blip>
          <a:stretch>
            <a:fillRect/>
          </a:stretch>
        </p:blipFill>
        <p:spPr>
          <a:xfrm>
            <a:off x="1553487" y="760575"/>
            <a:ext cx="6037024" cy="3999524"/>
          </a:xfrm>
          <a:prstGeom prst="rect">
            <a:avLst/>
          </a:prstGeom>
          <a:noFill/>
          <a:ln>
            <a:noFill/>
          </a:ln>
        </p:spPr>
      </p:pic>
      <p:sp>
        <p:nvSpPr>
          <p:cNvPr id="352" name="Google Shape;352;p40"/>
          <p:cNvSpPr txBox="1"/>
          <p:nvPr/>
        </p:nvSpPr>
        <p:spPr>
          <a:xfrm>
            <a:off x="1320600" y="4760100"/>
            <a:ext cx="6502800" cy="3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https://commons.wikimedia.org/wiki/File:Forth_Road_Bridge_(26034562905).jpg</a:t>
            </a:r>
            <a:endParaRPr/>
          </a:p>
        </p:txBody>
      </p:sp>
      <p:sp>
        <p:nvSpPr>
          <p:cNvPr id="353" name="Google Shape;353;p40"/>
          <p:cNvSpPr txBox="1"/>
          <p:nvPr/>
        </p:nvSpPr>
        <p:spPr>
          <a:xfrm>
            <a:off x="1636650" y="97975"/>
            <a:ext cx="58707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Bridge Number 2- The Forth Road Bridge</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1"/>
          <p:cNvPicPr preferRelativeResize="0"/>
          <p:nvPr/>
        </p:nvPicPr>
        <p:blipFill>
          <a:blip r:embed="rId3">
            <a:alphaModFix/>
          </a:blip>
          <a:stretch>
            <a:fillRect/>
          </a:stretch>
        </p:blipFill>
        <p:spPr>
          <a:xfrm>
            <a:off x="195000" y="805550"/>
            <a:ext cx="8220075" cy="3914775"/>
          </a:xfrm>
          <a:prstGeom prst="rect">
            <a:avLst/>
          </a:prstGeom>
          <a:noFill/>
          <a:ln>
            <a:noFill/>
          </a:ln>
        </p:spPr>
      </p:pic>
      <p:sp>
        <p:nvSpPr>
          <p:cNvPr id="359" name="Google Shape;359;p41"/>
          <p:cNvSpPr txBox="1"/>
          <p:nvPr/>
        </p:nvSpPr>
        <p:spPr>
          <a:xfrm>
            <a:off x="3305325" y="170850"/>
            <a:ext cx="13875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50 Mph!</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Discoveries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conversation started as “IIIF and DSpace”</a:t>
            </a:r>
            <a:endParaRPr/>
          </a:p>
          <a:p>
            <a:pPr indent="-342900" lvl="0" marL="457200" rtl="0" algn="l">
              <a:spcBef>
                <a:spcPts val="0"/>
              </a:spcBef>
              <a:spcAft>
                <a:spcPts val="0"/>
              </a:spcAft>
              <a:buSzPts val="1800"/>
              <a:buChar char="●"/>
            </a:pPr>
            <a:r>
              <a:rPr lang="en"/>
              <a:t>Awesome Opportunities with IIIF</a:t>
            </a:r>
            <a:endParaRPr/>
          </a:p>
          <a:p>
            <a:pPr indent="-317500" lvl="1" marL="914400" rtl="0" algn="l">
              <a:spcBef>
                <a:spcPts val="0"/>
              </a:spcBef>
              <a:spcAft>
                <a:spcPts val="0"/>
              </a:spcAft>
              <a:buSzPts val="1400"/>
              <a:buChar char="○"/>
            </a:pPr>
            <a:r>
              <a:rPr lang="en"/>
              <a:t>Great Interoperability</a:t>
            </a:r>
            <a:endParaRPr/>
          </a:p>
          <a:p>
            <a:pPr indent="-342900" lvl="0" marL="457200" rtl="0" algn="l">
              <a:spcBef>
                <a:spcPts val="0"/>
              </a:spcBef>
              <a:spcAft>
                <a:spcPts val="0"/>
              </a:spcAft>
              <a:buSzPts val="1800"/>
              <a:buChar char="●"/>
            </a:pPr>
            <a:r>
              <a:rPr lang="en"/>
              <a:t>And Some Challenges</a:t>
            </a:r>
            <a:endParaRPr/>
          </a:p>
          <a:p>
            <a:pPr indent="-317500" lvl="1" marL="914400" rtl="0" algn="l">
              <a:spcBef>
                <a:spcPts val="0"/>
              </a:spcBef>
              <a:spcAft>
                <a:spcPts val="0"/>
              </a:spcAft>
              <a:buSzPts val="1400"/>
              <a:buChar char="○"/>
            </a:pPr>
            <a:r>
              <a:rPr lang="en"/>
              <a:t>How does the repository fit with IIIF?</a:t>
            </a:r>
            <a:endParaRPr/>
          </a:p>
          <a:p>
            <a:pPr indent="0" lvl="0" marL="45720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2"/>
          <p:cNvSpPr txBox="1"/>
          <p:nvPr>
            <p:ph type="title"/>
          </p:nvPr>
        </p:nvSpPr>
        <p:spPr>
          <a:xfrm>
            <a:off x="2768900" y="324950"/>
            <a:ext cx="329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 the right direction.</a:t>
            </a:r>
            <a:endParaRPr sz="2400"/>
          </a:p>
        </p:txBody>
      </p:sp>
      <p:sp>
        <p:nvSpPr>
          <p:cNvPr id="365" name="Google Shape;365;p42"/>
          <p:cNvSpPr txBox="1"/>
          <p:nvPr>
            <p:ph idx="1" type="body"/>
          </p:nvPr>
        </p:nvSpPr>
        <p:spPr>
          <a:xfrm>
            <a:off x="417050" y="1142400"/>
            <a:ext cx="8520600" cy="213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42"/>
          <p:cNvPicPr preferRelativeResize="0"/>
          <p:nvPr/>
        </p:nvPicPr>
        <p:blipFill>
          <a:blip r:embed="rId3">
            <a:alphaModFix/>
          </a:blip>
          <a:stretch>
            <a:fillRect/>
          </a:stretch>
        </p:blipFill>
        <p:spPr>
          <a:xfrm>
            <a:off x="6424575" y="1525498"/>
            <a:ext cx="1669399" cy="1298501"/>
          </a:xfrm>
          <a:prstGeom prst="rect">
            <a:avLst/>
          </a:prstGeom>
          <a:noFill/>
          <a:ln>
            <a:noFill/>
          </a:ln>
        </p:spPr>
      </p:pic>
      <p:pic>
        <p:nvPicPr>
          <p:cNvPr id="367" name="Google Shape;367;p42"/>
          <p:cNvPicPr preferRelativeResize="0"/>
          <p:nvPr/>
        </p:nvPicPr>
        <p:blipFill>
          <a:blip r:embed="rId4">
            <a:alphaModFix/>
          </a:blip>
          <a:stretch>
            <a:fillRect/>
          </a:stretch>
        </p:blipFill>
        <p:spPr>
          <a:xfrm>
            <a:off x="750101" y="1626100"/>
            <a:ext cx="2110326" cy="1298500"/>
          </a:xfrm>
          <a:prstGeom prst="rect">
            <a:avLst/>
          </a:prstGeom>
          <a:noFill/>
          <a:ln>
            <a:noFill/>
          </a:ln>
        </p:spPr>
      </p:pic>
      <p:pic>
        <p:nvPicPr>
          <p:cNvPr id="368" name="Google Shape;368;p42"/>
          <p:cNvPicPr preferRelativeResize="0"/>
          <p:nvPr/>
        </p:nvPicPr>
        <p:blipFill>
          <a:blip r:embed="rId5">
            <a:alphaModFix/>
          </a:blip>
          <a:stretch>
            <a:fillRect/>
          </a:stretch>
        </p:blipFill>
        <p:spPr>
          <a:xfrm>
            <a:off x="2460825" y="1344350"/>
            <a:ext cx="1590000" cy="1660800"/>
          </a:xfrm>
          <a:prstGeom prst="rect">
            <a:avLst/>
          </a:prstGeom>
          <a:noFill/>
          <a:ln>
            <a:noFill/>
          </a:ln>
        </p:spPr>
      </p:pic>
      <p:pic>
        <p:nvPicPr>
          <p:cNvPr id="369" name="Google Shape;369;p42"/>
          <p:cNvPicPr preferRelativeResize="0"/>
          <p:nvPr/>
        </p:nvPicPr>
        <p:blipFill>
          <a:blip r:embed="rId6">
            <a:alphaModFix/>
          </a:blip>
          <a:stretch>
            <a:fillRect/>
          </a:stretch>
        </p:blipFill>
        <p:spPr>
          <a:xfrm>
            <a:off x="5141313" y="1344350"/>
            <a:ext cx="1769433" cy="1660800"/>
          </a:xfrm>
          <a:prstGeom prst="rect">
            <a:avLst/>
          </a:prstGeom>
          <a:noFill/>
          <a:ln>
            <a:noFill/>
          </a:ln>
        </p:spPr>
      </p:pic>
      <p:pic>
        <p:nvPicPr>
          <p:cNvPr id="370" name="Google Shape;370;p42"/>
          <p:cNvPicPr preferRelativeResize="0"/>
          <p:nvPr/>
        </p:nvPicPr>
        <p:blipFill>
          <a:blip r:embed="rId7">
            <a:alphaModFix/>
          </a:blip>
          <a:stretch>
            <a:fillRect/>
          </a:stretch>
        </p:blipFill>
        <p:spPr>
          <a:xfrm>
            <a:off x="3592500" y="1566775"/>
            <a:ext cx="1838773" cy="1215951"/>
          </a:xfrm>
          <a:prstGeom prst="rect">
            <a:avLst/>
          </a:prstGeom>
          <a:noFill/>
          <a:ln>
            <a:noFill/>
          </a:ln>
        </p:spPr>
      </p:pic>
      <p:sp>
        <p:nvSpPr>
          <p:cNvPr id="371" name="Google Shape;371;p42"/>
          <p:cNvSpPr txBox="1"/>
          <p:nvPr/>
        </p:nvSpPr>
        <p:spPr>
          <a:xfrm>
            <a:off x="2448150" y="3688900"/>
            <a:ext cx="4247700" cy="10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archives.collections.ed.ac.uk - collections.ed.ac.uk images.is.ed.ac.uk - discovered.ed.ac.uk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3"/>
          <p:cNvSpPr txBox="1"/>
          <p:nvPr/>
        </p:nvSpPr>
        <p:spPr>
          <a:xfrm>
            <a:off x="85200" y="4760100"/>
            <a:ext cx="9030300" cy="3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https://sco.wikipedia.org/wiki/Queensferry_Crossing#/media/File:Queensferry_Crossing_view01_2017-03-16.jpg</a:t>
            </a:r>
            <a:endParaRPr/>
          </a:p>
        </p:txBody>
      </p:sp>
      <p:sp>
        <p:nvSpPr>
          <p:cNvPr id="377" name="Google Shape;377;p43"/>
          <p:cNvSpPr txBox="1"/>
          <p:nvPr/>
        </p:nvSpPr>
        <p:spPr>
          <a:xfrm>
            <a:off x="1308250" y="142800"/>
            <a:ext cx="6344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Bridge Number 3- The Queensferry Crossing</a:t>
            </a:r>
            <a:endParaRPr sz="2400"/>
          </a:p>
        </p:txBody>
      </p:sp>
      <p:pic>
        <p:nvPicPr>
          <p:cNvPr id="378" name="Google Shape;378;p43"/>
          <p:cNvPicPr preferRelativeResize="0"/>
          <p:nvPr/>
        </p:nvPicPr>
        <p:blipFill>
          <a:blip r:embed="rId3">
            <a:alphaModFix/>
          </a:blip>
          <a:stretch>
            <a:fillRect/>
          </a:stretch>
        </p:blipFill>
        <p:spPr>
          <a:xfrm>
            <a:off x="1565137" y="764725"/>
            <a:ext cx="5805538" cy="3870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2163150" y="214800"/>
            <a:ext cx="4929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Foundations</a:t>
            </a:r>
            <a:endParaRPr sz="2400"/>
          </a:p>
        </p:txBody>
      </p:sp>
      <p:sp>
        <p:nvSpPr>
          <p:cNvPr id="384" name="Google Shape;384;p44"/>
          <p:cNvSpPr txBox="1"/>
          <p:nvPr/>
        </p:nvSpPr>
        <p:spPr>
          <a:xfrm>
            <a:off x="111900" y="4471400"/>
            <a:ext cx="9032100" cy="5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https://upload.wikimedia.org/wikipedia/commons/a/a6/Forth_Replacement_Crossing_%2821379418228%29.jpg</a:t>
            </a:r>
            <a:endParaRPr/>
          </a:p>
        </p:txBody>
      </p:sp>
      <p:pic>
        <p:nvPicPr>
          <p:cNvPr id="385" name="Google Shape;385;p44"/>
          <p:cNvPicPr preferRelativeResize="0"/>
          <p:nvPr/>
        </p:nvPicPr>
        <p:blipFill>
          <a:blip r:embed="rId3">
            <a:alphaModFix/>
          </a:blip>
          <a:stretch>
            <a:fillRect/>
          </a:stretch>
        </p:blipFill>
        <p:spPr>
          <a:xfrm>
            <a:off x="3340300" y="1056600"/>
            <a:ext cx="2463378" cy="3284504"/>
          </a:xfrm>
          <a:prstGeom prst="rect">
            <a:avLst/>
          </a:prstGeom>
          <a:noFill/>
          <a:ln>
            <a:noFill/>
          </a:ln>
        </p:spPr>
      </p:pic>
      <p:sp>
        <p:nvSpPr>
          <p:cNvPr id="386" name="Google Shape;386;p44"/>
          <p:cNvSpPr txBox="1"/>
          <p:nvPr/>
        </p:nvSpPr>
        <p:spPr>
          <a:xfrm>
            <a:off x="3953100" y="1725375"/>
            <a:ext cx="4442100" cy="124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5"/>
          <p:cNvSpPr txBox="1"/>
          <p:nvPr>
            <p:ph type="title"/>
          </p:nvPr>
        </p:nvSpPr>
        <p:spPr>
          <a:xfrm>
            <a:off x="311700" y="395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1: Image API</a:t>
            </a:r>
            <a:endParaRPr sz="2400"/>
          </a:p>
        </p:txBody>
      </p:sp>
      <p:sp>
        <p:nvSpPr>
          <p:cNvPr id="392" name="Google Shape;392;p45"/>
          <p:cNvSpPr txBox="1"/>
          <p:nvPr/>
        </p:nvSpPr>
        <p:spPr>
          <a:xfrm>
            <a:off x="3398100" y="4632725"/>
            <a:ext cx="23478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collections.ed.ac.uk/iconics</a:t>
            </a:r>
            <a:endParaRPr/>
          </a:p>
        </p:txBody>
      </p:sp>
      <p:pic>
        <p:nvPicPr>
          <p:cNvPr id="393" name="Google Shape;393;p45"/>
          <p:cNvPicPr preferRelativeResize="0"/>
          <p:nvPr/>
        </p:nvPicPr>
        <p:blipFill rotWithShape="1">
          <a:blip r:embed="rId3">
            <a:alphaModFix/>
          </a:blip>
          <a:srcRect b="0" l="3662" r="6133" t="0"/>
          <a:stretch/>
        </p:blipFill>
        <p:spPr>
          <a:xfrm>
            <a:off x="3019800" y="1443800"/>
            <a:ext cx="3279650" cy="309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311700" y="258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Building up</a:t>
            </a:r>
            <a:endParaRPr sz="2400"/>
          </a:p>
        </p:txBody>
      </p:sp>
      <p:pic>
        <p:nvPicPr>
          <p:cNvPr id="399" name="Google Shape;399;p46"/>
          <p:cNvPicPr preferRelativeResize="0"/>
          <p:nvPr/>
        </p:nvPicPr>
        <p:blipFill>
          <a:blip r:embed="rId3">
            <a:alphaModFix/>
          </a:blip>
          <a:stretch>
            <a:fillRect/>
          </a:stretch>
        </p:blipFill>
        <p:spPr>
          <a:xfrm>
            <a:off x="2306975" y="1045650"/>
            <a:ext cx="4709435" cy="3532077"/>
          </a:xfrm>
          <a:prstGeom prst="rect">
            <a:avLst/>
          </a:prstGeom>
          <a:noFill/>
          <a:ln>
            <a:noFill/>
          </a:ln>
        </p:spPr>
      </p:pic>
      <p:sp>
        <p:nvSpPr>
          <p:cNvPr id="400" name="Google Shape;400;p46"/>
          <p:cNvSpPr txBox="1"/>
          <p:nvPr/>
        </p:nvSpPr>
        <p:spPr>
          <a:xfrm>
            <a:off x="350688" y="4719100"/>
            <a:ext cx="8622000" cy="36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https://commons.wikimedia.org/wiki/File:Queensferry_Crossing_keeps_growing_(25768624705).jpg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423650" y="318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2: Presentation API</a:t>
            </a:r>
            <a:endParaRPr sz="2400"/>
          </a:p>
        </p:txBody>
      </p:sp>
      <p:pic>
        <p:nvPicPr>
          <p:cNvPr id="406" name="Google Shape;406;p47"/>
          <p:cNvPicPr preferRelativeResize="0"/>
          <p:nvPr/>
        </p:nvPicPr>
        <p:blipFill rotWithShape="1">
          <a:blip r:embed="rId3">
            <a:alphaModFix/>
          </a:blip>
          <a:srcRect b="0" l="2269" r="3568" t="0"/>
          <a:stretch/>
        </p:blipFill>
        <p:spPr>
          <a:xfrm>
            <a:off x="1096225" y="1160775"/>
            <a:ext cx="3153100" cy="3005925"/>
          </a:xfrm>
          <a:prstGeom prst="rect">
            <a:avLst/>
          </a:prstGeom>
          <a:noFill/>
          <a:ln>
            <a:noFill/>
          </a:ln>
        </p:spPr>
      </p:pic>
      <p:pic>
        <p:nvPicPr>
          <p:cNvPr id="407" name="Google Shape;407;p47"/>
          <p:cNvPicPr preferRelativeResize="0"/>
          <p:nvPr/>
        </p:nvPicPr>
        <p:blipFill>
          <a:blip r:embed="rId4">
            <a:alphaModFix/>
          </a:blip>
          <a:stretch>
            <a:fillRect/>
          </a:stretch>
        </p:blipFill>
        <p:spPr>
          <a:xfrm>
            <a:off x="4684025" y="1160775"/>
            <a:ext cx="3017144" cy="3005925"/>
          </a:xfrm>
          <a:prstGeom prst="rect">
            <a:avLst/>
          </a:prstGeom>
          <a:noFill/>
          <a:ln>
            <a:noFill/>
          </a:ln>
        </p:spPr>
      </p:pic>
      <p:sp>
        <p:nvSpPr>
          <p:cNvPr id="408" name="Google Shape;408;p47"/>
          <p:cNvSpPr txBox="1"/>
          <p:nvPr/>
        </p:nvSpPr>
        <p:spPr>
          <a:xfrm>
            <a:off x="1780650" y="4607225"/>
            <a:ext cx="55827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librarylabs.ed.ac.uk/iiif/calendars - librarylabs.ed.ac.uk/argyle-rooms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404800" y="340675"/>
            <a:ext cx="8520600" cy="8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Phase 2: Presentation API</a:t>
            </a:r>
            <a:endParaRPr/>
          </a:p>
        </p:txBody>
      </p:sp>
      <p:pic>
        <p:nvPicPr>
          <p:cNvPr id="414" name="Google Shape;414;p48"/>
          <p:cNvPicPr preferRelativeResize="0"/>
          <p:nvPr/>
        </p:nvPicPr>
        <p:blipFill>
          <a:blip r:embed="rId3">
            <a:alphaModFix/>
          </a:blip>
          <a:stretch>
            <a:fillRect/>
          </a:stretch>
        </p:blipFill>
        <p:spPr>
          <a:xfrm>
            <a:off x="2887275" y="1179175"/>
            <a:ext cx="3735501" cy="3659525"/>
          </a:xfrm>
          <a:prstGeom prst="rect">
            <a:avLst/>
          </a:prstGeom>
          <a:noFill/>
          <a:ln>
            <a:noFill/>
          </a:ln>
        </p:spPr>
      </p:pic>
      <p:sp>
        <p:nvSpPr>
          <p:cNvPr id="415" name="Google Shape;415;p48"/>
          <p:cNvSpPr txBox="1"/>
          <p:nvPr/>
        </p:nvSpPr>
        <p:spPr>
          <a:xfrm>
            <a:off x="2230150" y="4520200"/>
            <a:ext cx="4869900" cy="8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librarylabs.ed.ac.uk/iiif/speccollprototype/manifestbuild.php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9"/>
          <p:cNvSpPr txBox="1"/>
          <p:nvPr>
            <p:ph type="title"/>
          </p:nvPr>
        </p:nvSpPr>
        <p:spPr>
          <a:xfrm>
            <a:off x="259325" y="106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2: Presentation API</a:t>
            </a:r>
            <a:endParaRPr sz="2400"/>
          </a:p>
        </p:txBody>
      </p:sp>
      <p:sp>
        <p:nvSpPr>
          <p:cNvPr id="421" name="Google Shape;421;p49"/>
          <p:cNvSpPr txBox="1"/>
          <p:nvPr/>
        </p:nvSpPr>
        <p:spPr>
          <a:xfrm>
            <a:off x="3279025" y="4301700"/>
            <a:ext cx="2203200" cy="8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collections.ed.ac.uk/art</a:t>
            </a:r>
            <a:endParaRPr/>
          </a:p>
        </p:txBody>
      </p:sp>
      <p:pic>
        <p:nvPicPr>
          <p:cNvPr id="422" name="Google Shape;422;p49"/>
          <p:cNvPicPr preferRelativeResize="0"/>
          <p:nvPr/>
        </p:nvPicPr>
        <p:blipFill>
          <a:blip r:embed="rId3">
            <a:alphaModFix/>
          </a:blip>
          <a:stretch>
            <a:fillRect/>
          </a:stretch>
        </p:blipFill>
        <p:spPr>
          <a:xfrm>
            <a:off x="2841138" y="811500"/>
            <a:ext cx="3356975" cy="37889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211925" y="266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70 mph?</a:t>
            </a:r>
            <a:endParaRPr sz="2400"/>
          </a:p>
        </p:txBody>
      </p:sp>
      <p:pic>
        <p:nvPicPr>
          <p:cNvPr id="428" name="Google Shape;428;p50"/>
          <p:cNvPicPr preferRelativeResize="0"/>
          <p:nvPr/>
        </p:nvPicPr>
        <p:blipFill>
          <a:blip r:embed="rId3">
            <a:alphaModFix/>
          </a:blip>
          <a:stretch>
            <a:fillRect/>
          </a:stretch>
        </p:blipFill>
        <p:spPr>
          <a:xfrm>
            <a:off x="1150750" y="1045500"/>
            <a:ext cx="6842501" cy="3808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1"/>
          <p:cNvSpPr txBox="1"/>
          <p:nvPr>
            <p:ph type="title"/>
          </p:nvPr>
        </p:nvSpPr>
        <p:spPr>
          <a:xfrm>
            <a:off x="311700" y="122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Complexity and challenges</a:t>
            </a:r>
            <a:endParaRPr sz="2400"/>
          </a:p>
        </p:txBody>
      </p:sp>
      <p:pic>
        <p:nvPicPr>
          <p:cNvPr id="434" name="Google Shape;434;p51"/>
          <p:cNvPicPr preferRelativeResize="0"/>
          <p:nvPr/>
        </p:nvPicPr>
        <p:blipFill>
          <a:blip r:embed="rId3">
            <a:alphaModFix/>
          </a:blip>
          <a:stretch>
            <a:fillRect/>
          </a:stretch>
        </p:blipFill>
        <p:spPr>
          <a:xfrm>
            <a:off x="1525275" y="789788"/>
            <a:ext cx="5738143" cy="3563925"/>
          </a:xfrm>
          <a:prstGeom prst="rect">
            <a:avLst/>
          </a:prstGeom>
          <a:noFill/>
          <a:ln>
            <a:noFill/>
          </a:ln>
        </p:spPr>
      </p:pic>
      <p:sp>
        <p:nvSpPr>
          <p:cNvPr id="435" name="Google Shape;435;p51"/>
          <p:cNvSpPr txBox="1"/>
          <p:nvPr/>
        </p:nvSpPr>
        <p:spPr>
          <a:xfrm>
            <a:off x="2470650" y="4623800"/>
            <a:ext cx="4202700" cy="40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https://en.wikipedia.org/wiki/Queensferry_Crossing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 Opportunities and Questions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Complex objects</a:t>
            </a:r>
            <a:endParaRPr/>
          </a:p>
          <a:p>
            <a:pPr indent="-342900" lvl="0" marL="457200" rtl="0" algn="l">
              <a:spcBef>
                <a:spcPts val="0"/>
              </a:spcBef>
              <a:spcAft>
                <a:spcPts val="0"/>
              </a:spcAft>
              <a:buSzPts val="1800"/>
              <a:buChar char="●"/>
            </a:pPr>
            <a:r>
              <a:rPr lang="en"/>
              <a:t>Representing Hierarchy (Archival)</a:t>
            </a:r>
            <a:endParaRPr/>
          </a:p>
          <a:p>
            <a:pPr indent="-342900" lvl="0" marL="457200" rtl="0" algn="l">
              <a:spcBef>
                <a:spcPts val="0"/>
              </a:spcBef>
              <a:spcAft>
                <a:spcPts val="0"/>
              </a:spcAft>
              <a:buSzPts val="1800"/>
              <a:buChar char="●"/>
            </a:pPr>
            <a:r>
              <a:rPr lang="en"/>
              <a:t>Where to author metadata</a:t>
            </a:r>
            <a:endParaRPr/>
          </a:p>
          <a:p>
            <a:pPr indent="-342900" lvl="0" marL="457200" rtl="0" algn="l">
              <a:spcBef>
                <a:spcPts val="0"/>
              </a:spcBef>
              <a:spcAft>
                <a:spcPts val="0"/>
              </a:spcAft>
              <a:buSzPts val="1800"/>
              <a:buChar char="●"/>
            </a:pPr>
            <a:r>
              <a:rPr lang="en"/>
              <a:t>Iterative generation of manifests</a:t>
            </a:r>
            <a:endParaRPr/>
          </a:p>
          <a:p>
            <a:pPr indent="-342900" lvl="0" marL="457200" rtl="0" algn="l">
              <a:spcBef>
                <a:spcPts val="0"/>
              </a:spcBef>
              <a:spcAft>
                <a:spcPts val="0"/>
              </a:spcAft>
              <a:buSzPts val="1800"/>
              <a:buChar char="●"/>
            </a:pPr>
            <a:r>
              <a:rPr lang="en"/>
              <a:t>Where to store manifests</a:t>
            </a:r>
            <a:endParaRPr/>
          </a:p>
          <a:p>
            <a:pPr indent="-342900" lvl="0" marL="457200" rtl="0" algn="l">
              <a:spcBef>
                <a:spcPts val="0"/>
              </a:spcBef>
              <a:spcAft>
                <a:spcPts val="0"/>
              </a:spcAft>
              <a:buSzPts val="1800"/>
              <a:buChar char="●"/>
            </a:pPr>
            <a:r>
              <a:rPr lang="en"/>
              <a:t>What identifiers to utilize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1" name="Google Shape;441;p52"/>
          <p:cNvPicPr preferRelativeResize="0"/>
          <p:nvPr/>
        </p:nvPicPr>
        <p:blipFill>
          <a:blip r:embed="rId3">
            <a:alphaModFix/>
          </a:blip>
          <a:stretch>
            <a:fillRect/>
          </a:stretch>
        </p:blipFill>
        <p:spPr>
          <a:xfrm>
            <a:off x="1500175" y="1012875"/>
            <a:ext cx="6001424" cy="3705376"/>
          </a:xfrm>
          <a:prstGeom prst="rect">
            <a:avLst/>
          </a:prstGeom>
          <a:noFill/>
          <a:ln>
            <a:noFill/>
          </a:ln>
        </p:spPr>
      </p:pic>
      <p:sp>
        <p:nvSpPr>
          <p:cNvPr id="442" name="Google Shape;442;p52"/>
          <p:cNvSpPr txBox="1"/>
          <p:nvPr>
            <p:ph type="title"/>
          </p:nvPr>
        </p:nvSpPr>
        <p:spPr>
          <a:xfrm>
            <a:off x="311700" y="122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Off-road?</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3"/>
          <p:cNvSpPr txBox="1"/>
          <p:nvPr>
            <p:ph type="title"/>
          </p:nvPr>
        </p:nvSpPr>
        <p:spPr>
          <a:xfrm>
            <a:off x="2536875" y="531400"/>
            <a:ext cx="3619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Each bridge has its place</a:t>
            </a:r>
            <a:endParaRPr sz="2400"/>
          </a:p>
        </p:txBody>
      </p:sp>
      <p:pic>
        <p:nvPicPr>
          <p:cNvPr id="448" name="Google Shape;448;p53"/>
          <p:cNvPicPr preferRelativeResize="0"/>
          <p:nvPr/>
        </p:nvPicPr>
        <p:blipFill>
          <a:blip r:embed="rId3">
            <a:alphaModFix/>
          </a:blip>
          <a:stretch>
            <a:fillRect/>
          </a:stretch>
        </p:blipFill>
        <p:spPr>
          <a:xfrm>
            <a:off x="215750" y="1684436"/>
            <a:ext cx="8520600" cy="2175464"/>
          </a:xfrm>
          <a:prstGeom prst="rect">
            <a:avLst/>
          </a:prstGeom>
          <a:noFill/>
          <a:ln>
            <a:noFill/>
          </a:ln>
        </p:spPr>
      </p:pic>
      <p:sp>
        <p:nvSpPr>
          <p:cNvPr id="449" name="Google Shape;449;p53"/>
          <p:cNvSpPr txBox="1"/>
          <p:nvPr/>
        </p:nvSpPr>
        <p:spPr>
          <a:xfrm>
            <a:off x="1859250" y="4642675"/>
            <a:ext cx="41970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https://de.wikipedia.org/wiki/Queensferry_Crossing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Wish List</a:t>
            </a:r>
            <a:endParaRPr/>
          </a:p>
        </p:txBody>
      </p:sp>
      <p:sp>
        <p:nvSpPr>
          <p:cNvPr id="460" name="Google Shape;46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great PDF viewing experience in Universal Viewer</a:t>
            </a:r>
            <a:endParaRPr/>
          </a:p>
          <a:p>
            <a:pPr indent="-317500" lvl="1" marL="914400" rtl="0" algn="l">
              <a:spcBef>
                <a:spcPts val="0"/>
              </a:spcBef>
              <a:spcAft>
                <a:spcPts val="0"/>
              </a:spcAft>
              <a:buSzPts val="1400"/>
              <a:buChar char="○"/>
            </a:pPr>
            <a:r>
              <a:rPr lang="en"/>
              <a:t>Replace our legacy viewer </a:t>
            </a:r>
            <a:endParaRPr/>
          </a:p>
          <a:p>
            <a:pPr indent="-317500" lvl="1" marL="914400" rtl="0" algn="l">
              <a:spcBef>
                <a:spcPts val="0"/>
              </a:spcBef>
              <a:spcAft>
                <a:spcPts val="0"/>
              </a:spcAft>
              <a:buSzPts val="1400"/>
              <a:buChar char="○"/>
            </a:pPr>
            <a:r>
              <a:rPr lang="en"/>
              <a:t>Re-use existing PDF’s</a:t>
            </a:r>
            <a:endParaRPr/>
          </a:p>
          <a:p>
            <a:pPr indent="-317500" lvl="1" marL="914400" rtl="0" algn="l">
              <a:spcBef>
                <a:spcPts val="0"/>
              </a:spcBef>
              <a:spcAft>
                <a:spcPts val="0"/>
              </a:spcAft>
              <a:buSzPts val="1400"/>
              <a:buChar char="○"/>
            </a:pPr>
            <a:r>
              <a:rPr lang="en"/>
              <a:t>Embed branding, attribution, and metadata</a:t>
            </a:r>
            <a:endParaRPr/>
          </a:p>
          <a:p>
            <a:pPr indent="-342900" lvl="0" marL="457200" rtl="0" algn="l">
              <a:spcBef>
                <a:spcPts val="0"/>
              </a:spcBef>
              <a:spcAft>
                <a:spcPts val="0"/>
              </a:spcAft>
              <a:buSzPts val="1800"/>
              <a:buChar char="●"/>
            </a:pPr>
            <a:r>
              <a:rPr lang="en"/>
              <a:t>Page-turning capability within UV or suchlike</a:t>
            </a:r>
            <a:endParaRPr/>
          </a:p>
          <a:p>
            <a:pPr indent="-342900" lvl="0" marL="457200" rtl="0" algn="l">
              <a:spcBef>
                <a:spcPts val="0"/>
              </a:spcBef>
              <a:spcAft>
                <a:spcPts val="0"/>
              </a:spcAft>
              <a:buSzPts val="1800"/>
              <a:buChar char="●"/>
            </a:pPr>
            <a:r>
              <a:rPr lang="en"/>
              <a:t>The ability for ArchivesSpace to integrate UV!</a:t>
            </a:r>
            <a:endParaRPr/>
          </a:p>
          <a:p>
            <a:pPr indent="-342900" lvl="0" marL="457200" rtl="0" algn="l">
              <a:spcBef>
                <a:spcPts val="0"/>
              </a:spcBef>
              <a:spcAft>
                <a:spcPts val="0"/>
              </a:spcAft>
              <a:buSzPts val="1800"/>
              <a:buChar char="●"/>
            </a:pPr>
            <a:r>
              <a:rPr lang="en"/>
              <a:t>Great viewer support for all assets</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Wish List</a:t>
            </a:r>
            <a:endParaRPr/>
          </a:p>
        </p:txBody>
      </p:sp>
      <p:sp>
        <p:nvSpPr>
          <p:cNvPr id="466" name="Google Shape;466;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Better handling of iiif assets in nested folders</a:t>
            </a:r>
            <a:endParaRPr/>
          </a:p>
          <a:p>
            <a:pPr indent="-342900" lvl="0" marL="457200" rtl="0" algn="l">
              <a:spcBef>
                <a:spcPts val="0"/>
              </a:spcBef>
              <a:spcAft>
                <a:spcPts val="0"/>
              </a:spcAft>
              <a:buSzPts val="1800"/>
              <a:buChar char="●"/>
            </a:pPr>
            <a:r>
              <a:rPr lang="en"/>
              <a:t>IIIF Search for our future collections (hope to learn more)</a:t>
            </a:r>
            <a:endParaRPr/>
          </a:p>
          <a:p>
            <a:pPr indent="-342900" lvl="0" marL="457200" rtl="0" algn="l">
              <a:spcBef>
                <a:spcPts val="0"/>
              </a:spcBef>
              <a:spcAft>
                <a:spcPts val="0"/>
              </a:spcAft>
              <a:buSzPts val="1800"/>
              <a:buChar char="●"/>
            </a:pPr>
            <a:r>
              <a:rPr lang="en"/>
              <a:t>Ability to serve manifest files from the image server</a:t>
            </a:r>
            <a:endParaRPr/>
          </a:p>
          <a:p>
            <a:pPr indent="-342900" lvl="0" marL="457200" rtl="0" algn="l">
              <a:spcBef>
                <a:spcPts val="0"/>
              </a:spcBef>
              <a:spcAft>
                <a:spcPts val="0"/>
              </a:spcAft>
              <a:buSzPts val="1800"/>
              <a:buChar char="●"/>
            </a:pPr>
            <a:r>
              <a:rPr lang="en"/>
              <a:t>Integration of IIIF with schema.org</a:t>
            </a:r>
            <a:endParaRPr/>
          </a:p>
          <a:p>
            <a:pPr indent="-342900" lvl="0" marL="457200" rtl="0" algn="l">
              <a:spcBef>
                <a:spcPts val="0"/>
              </a:spcBef>
              <a:spcAft>
                <a:spcPts val="0"/>
              </a:spcAft>
              <a:buSzPts val="1800"/>
              <a:buChar char="●"/>
            </a:pPr>
            <a:r>
              <a:rPr lang="en"/>
              <a:t>An out-of-the box tile caching system</a:t>
            </a:r>
            <a:endParaRPr/>
          </a:p>
          <a:p>
            <a:pPr indent="-342900" lvl="0" marL="457200" rtl="0" algn="l">
              <a:spcBef>
                <a:spcPts val="0"/>
              </a:spcBef>
              <a:spcAft>
                <a:spcPts val="0"/>
              </a:spcAft>
              <a:buSzPts val="1800"/>
              <a:buChar char="●"/>
            </a:pPr>
            <a:r>
              <a:rPr lang="en"/>
              <a:t>3D and stereoscopic image discovery</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72" name="Google Shape;472;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Scott Renton</a:t>
            </a:r>
            <a:endParaRPr sz="2800"/>
          </a:p>
          <a:p>
            <a:pPr indent="0" lvl="0" marL="0" rtl="0" algn="ctr">
              <a:lnSpc>
                <a:spcPct val="100000"/>
              </a:lnSpc>
              <a:spcBef>
                <a:spcPts val="0"/>
              </a:spcBef>
              <a:spcAft>
                <a:spcPts val="0"/>
              </a:spcAft>
              <a:buClr>
                <a:schemeClr val="dk1"/>
              </a:buClr>
              <a:buSzPts val="1100"/>
              <a:buFont typeface="Arial"/>
              <a:buNone/>
            </a:pPr>
            <a:r>
              <a:rPr lang="en" sz="2800"/>
              <a:t>University of Edinburgh Library</a:t>
            </a:r>
            <a:endParaRPr sz="2800"/>
          </a:p>
          <a:p>
            <a:pPr indent="0" lvl="0" marL="0" rtl="0" algn="ctr">
              <a:lnSpc>
                <a:spcPct val="100000"/>
              </a:lnSpc>
              <a:spcBef>
                <a:spcPts val="0"/>
              </a:spcBef>
              <a:spcAft>
                <a:spcPts val="0"/>
              </a:spcAft>
              <a:buClr>
                <a:schemeClr val="dk1"/>
              </a:buClr>
              <a:buSzPts val="1100"/>
              <a:buFont typeface="Arial"/>
              <a:buNone/>
            </a:pPr>
            <a:r>
              <a:rPr lang="en" sz="2800" u="sng">
                <a:solidFill>
                  <a:schemeClr val="hlink"/>
                </a:solidFill>
                <a:hlinkClick r:id="rId3"/>
              </a:rPr>
              <a:t>https://rentonsa.github.io/about</a:t>
            </a:r>
            <a:endParaRPr sz="2800"/>
          </a:p>
          <a:p>
            <a:pPr indent="0" lvl="0" marL="0" rtl="0" algn="l">
              <a:spcBef>
                <a:spcPts val="0"/>
              </a:spcBef>
              <a:spcAft>
                <a:spcPts val="0"/>
              </a:spcAft>
              <a:buNone/>
            </a:pPr>
            <a:r>
              <a:t/>
            </a:r>
            <a:endParaRPr/>
          </a:p>
          <a:p>
            <a:pPr indent="0" lvl="0" marL="0" rtl="0" algn="ctr">
              <a:lnSpc>
                <a:spcPct val="100000"/>
              </a:lnSpc>
              <a:spcBef>
                <a:spcPts val="1600"/>
              </a:spcBef>
              <a:spcAft>
                <a:spcPts val="0"/>
              </a:spcAft>
              <a:buClr>
                <a:schemeClr val="dk1"/>
              </a:buClr>
              <a:buSzPts val="1100"/>
              <a:buFont typeface="Arial"/>
              <a:buNone/>
            </a:pPr>
            <a:r>
              <a:rPr lang="en" sz="2800"/>
              <a:t>Terry Brady</a:t>
            </a:r>
            <a:endParaRPr sz="2800"/>
          </a:p>
          <a:p>
            <a:pPr indent="0" lvl="0" marL="0" rtl="0" algn="ctr">
              <a:lnSpc>
                <a:spcPct val="100000"/>
              </a:lnSpc>
              <a:spcBef>
                <a:spcPts val="0"/>
              </a:spcBef>
              <a:spcAft>
                <a:spcPts val="0"/>
              </a:spcAft>
              <a:buClr>
                <a:schemeClr val="dk1"/>
              </a:buClr>
              <a:buSzPts val="1100"/>
              <a:buFont typeface="Arial"/>
              <a:buNone/>
            </a:pPr>
            <a:r>
              <a:rPr lang="en" sz="2800"/>
              <a:t>Georgetown University Library</a:t>
            </a:r>
            <a:endParaRPr sz="2800"/>
          </a:p>
          <a:p>
            <a:pPr indent="0" lvl="0" marL="0" rtl="0" algn="ctr">
              <a:lnSpc>
                <a:spcPct val="100000"/>
              </a:lnSpc>
              <a:spcBef>
                <a:spcPts val="0"/>
              </a:spcBef>
              <a:spcAft>
                <a:spcPts val="0"/>
              </a:spcAft>
              <a:buClr>
                <a:schemeClr val="dk1"/>
              </a:buClr>
              <a:buSzPts val="1100"/>
              <a:buFont typeface="Arial"/>
              <a:buNone/>
            </a:pPr>
            <a:r>
              <a:rPr lang="en" sz="2800" u="sng">
                <a:solidFill>
                  <a:schemeClr val="accent5"/>
                </a:solidFill>
                <a:hlinkClick r:id="rId4"/>
              </a:rPr>
              <a:t>https://github.com/terrywbrady/info</a:t>
            </a:r>
            <a:endParaRPr sz="2800"/>
          </a:p>
          <a:p>
            <a:pPr indent="0" lvl="0" marL="0" rtl="0" algn="ctr">
              <a:lnSpc>
                <a:spcPct val="100000"/>
              </a:lnSpc>
              <a:spcBef>
                <a:spcPts val="0"/>
              </a:spcBef>
              <a:spcAft>
                <a:spcPts val="0"/>
              </a:spcAft>
              <a:buClr>
                <a:schemeClr val="dk1"/>
              </a:buClr>
              <a:buSzPts val="1100"/>
              <a:buFont typeface="Arial"/>
              <a:buNone/>
            </a:pPr>
            <a:r>
              <a:t/>
            </a:r>
            <a:endParaRPr sz="2800"/>
          </a:p>
          <a:p>
            <a:pPr indent="0" lvl="0" marL="0" rtl="0" algn="ctr">
              <a:spcBef>
                <a:spcPts val="0"/>
              </a:spcBef>
              <a:spcAft>
                <a:spcPts val="1600"/>
              </a:spcAft>
              <a:buNone/>
            </a:pPr>
            <a:r>
              <a:rPr lang="en"/>
              <a:t>...and thanks to John Howard (UCD) and Claire Knowles (Edinburgh)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0" y="744575"/>
            <a:ext cx="8520600" cy="12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DigitalGeorgetown and IIIF </a:t>
            </a:r>
            <a:endParaRPr/>
          </a:p>
        </p:txBody>
      </p:sp>
      <p:sp>
        <p:nvSpPr>
          <p:cNvPr id="81" name="Google Shape;81;p17"/>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Terry Brady</a:t>
            </a:r>
            <a:endParaRPr/>
          </a:p>
          <a:p>
            <a:pPr indent="0" lvl="0" marL="0" rtl="0" algn="ctr">
              <a:spcBef>
                <a:spcPts val="0"/>
              </a:spcBef>
              <a:spcAft>
                <a:spcPts val="0"/>
              </a:spcAft>
              <a:buNone/>
            </a:pPr>
            <a:r>
              <a:rPr lang="en"/>
              <a:t>Georgetown University Library</a:t>
            </a:r>
            <a:endParaRPr/>
          </a:p>
          <a:p>
            <a:pPr indent="0" lvl="0" marL="0" rtl="0" algn="ctr">
              <a:spcBef>
                <a:spcPts val="0"/>
              </a:spcBef>
              <a:spcAft>
                <a:spcPts val="0"/>
              </a:spcAft>
              <a:buNone/>
            </a:pPr>
            <a:r>
              <a:rPr lang="en" u="sng">
                <a:solidFill>
                  <a:schemeClr val="hlink"/>
                </a:solidFill>
                <a:hlinkClick r:id="rId3"/>
              </a:rPr>
              <a:t>https://github.com/terrywbrady/info</a:t>
            </a:r>
            <a:endParaRPr/>
          </a:p>
          <a:p>
            <a:pPr indent="0" lvl="0" marL="0" rtl="0" algn="ctr">
              <a:spcBef>
                <a:spcPts val="0"/>
              </a:spcBef>
              <a:spcAft>
                <a:spcPts val="0"/>
              </a:spcAft>
              <a:buNone/>
            </a:pPr>
            <a:r>
              <a:t/>
            </a:r>
            <a:endParaRPr/>
          </a:p>
        </p:txBody>
      </p:sp>
      <p:pic>
        <p:nvPicPr>
          <p:cNvPr id="82" name="Google Shape;82;p17"/>
          <p:cNvPicPr preferRelativeResize="0"/>
          <p:nvPr/>
        </p:nvPicPr>
        <p:blipFill>
          <a:blip r:embed="rId4">
            <a:alphaModFix/>
          </a:blip>
          <a:stretch>
            <a:fillRect/>
          </a:stretch>
        </p:blipFill>
        <p:spPr>
          <a:xfrm>
            <a:off x="6748225" y="3779125"/>
            <a:ext cx="2038350" cy="923925"/>
          </a:xfrm>
          <a:prstGeom prst="rect">
            <a:avLst/>
          </a:prstGeom>
          <a:noFill/>
          <a:ln cap="flat" cmpd="sng" w="38100">
            <a:solidFill>
              <a:srgbClr val="222222"/>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a:t>
            </a:r>
            <a:endParaRPr/>
          </a:p>
        </p:txBody>
      </p:sp>
      <p:sp>
        <p:nvSpPr>
          <p:cNvPr id="88" name="Google Shape;88;p18"/>
          <p:cNvSpPr txBox="1"/>
          <p:nvPr>
            <p:ph idx="1" type="body"/>
          </p:nvPr>
        </p:nvSpPr>
        <p:spPr>
          <a:xfrm>
            <a:off x="311700" y="1152475"/>
            <a:ext cx="8520600" cy="209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Institutional Repository and Digital Collections</a:t>
            </a:r>
            <a:endParaRPr/>
          </a:p>
          <a:p>
            <a:pPr indent="-342900" lvl="0" marL="457200" rtl="0" algn="l">
              <a:spcBef>
                <a:spcPts val="0"/>
              </a:spcBef>
              <a:spcAft>
                <a:spcPts val="0"/>
              </a:spcAft>
              <a:buSzPts val="1800"/>
              <a:buChar char="●"/>
            </a:pPr>
            <a:r>
              <a:rPr lang="en"/>
              <a:t>One IIIF Collection So Far</a:t>
            </a:r>
            <a:endParaRPr/>
          </a:p>
          <a:p>
            <a:pPr indent="-342900" lvl="0" marL="457200" rtl="0" algn="l">
              <a:spcBef>
                <a:spcPts val="0"/>
              </a:spcBef>
              <a:spcAft>
                <a:spcPts val="0"/>
              </a:spcAft>
              <a:buSzPts val="1800"/>
              <a:buChar char="●"/>
            </a:pPr>
            <a:r>
              <a:rPr lang="en"/>
              <a:t>Universal Viewer embedded in DSpace </a:t>
            </a:r>
            <a:endParaRPr/>
          </a:p>
          <a:p>
            <a:pPr indent="-342900" lvl="0" marL="457200" rtl="0" algn="l">
              <a:spcBef>
                <a:spcPts val="0"/>
              </a:spcBef>
              <a:spcAft>
                <a:spcPts val="0"/>
              </a:spcAft>
              <a:buSzPts val="1800"/>
              <a:buChar char="●"/>
            </a:pPr>
            <a:r>
              <a:rPr lang="en"/>
              <a:t>Future IIIF Collections in Planning</a:t>
            </a:r>
            <a:endParaRPr/>
          </a:p>
        </p:txBody>
      </p:sp>
      <p:pic>
        <p:nvPicPr>
          <p:cNvPr id="89" name="Google Shape;89;p18"/>
          <p:cNvPicPr preferRelativeResize="0"/>
          <p:nvPr/>
        </p:nvPicPr>
        <p:blipFill>
          <a:blip r:embed="rId3">
            <a:alphaModFix/>
          </a:blip>
          <a:stretch>
            <a:fillRect/>
          </a:stretch>
        </p:blipFill>
        <p:spPr>
          <a:xfrm>
            <a:off x="6050275" y="3550975"/>
            <a:ext cx="2952750" cy="1428750"/>
          </a:xfrm>
          <a:prstGeom prst="rect">
            <a:avLst/>
          </a:prstGeom>
          <a:noFill/>
          <a:ln>
            <a:noFill/>
          </a:ln>
        </p:spPr>
      </p:pic>
      <p:sp>
        <p:nvSpPr>
          <p:cNvPr id="90" name="Google Shape;90;p18"/>
          <p:cNvSpPr txBox="1"/>
          <p:nvPr/>
        </p:nvSpPr>
        <p:spPr>
          <a:xfrm>
            <a:off x="327650" y="4145275"/>
            <a:ext cx="5394900" cy="5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hlinkClick r:id="rId4"/>
              </a:rPr>
              <a:t>https://repository.library.georgetown.edu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IIIF Collection - Mar 2018</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Manuscript Collection of digitized comic books</a:t>
            </a:r>
            <a:endParaRPr/>
          </a:p>
          <a:p>
            <a:pPr indent="-317500" lvl="1" marL="914400" rtl="0" algn="l">
              <a:spcBef>
                <a:spcPts val="0"/>
              </a:spcBef>
              <a:spcAft>
                <a:spcPts val="0"/>
              </a:spcAft>
              <a:buSzPts val="1400"/>
              <a:buChar char="○"/>
            </a:pPr>
            <a:r>
              <a:rPr lang="en"/>
              <a:t>Recently digitized</a:t>
            </a:r>
            <a:endParaRPr/>
          </a:p>
          <a:p>
            <a:pPr indent="-317500" lvl="1" marL="914400" rtl="0" algn="l">
              <a:spcBef>
                <a:spcPts val="0"/>
              </a:spcBef>
              <a:spcAft>
                <a:spcPts val="0"/>
              </a:spcAft>
              <a:buSzPts val="1400"/>
              <a:buChar char="○"/>
            </a:pPr>
            <a:r>
              <a:rPr lang="en"/>
              <a:t>Visually interesting</a:t>
            </a:r>
            <a:endParaRPr/>
          </a:p>
          <a:p>
            <a:pPr indent="-342900" lvl="0" marL="457200" rtl="0" algn="l">
              <a:spcBef>
                <a:spcPts val="0"/>
              </a:spcBef>
              <a:spcAft>
                <a:spcPts val="0"/>
              </a:spcAft>
              <a:buSzPts val="1800"/>
              <a:buChar char="●"/>
            </a:pPr>
            <a:r>
              <a:rPr lang="en"/>
              <a:t>Item metadata already exists in DSpace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4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 Collection with Item Metadata</a:t>
            </a:r>
            <a:endParaRPr/>
          </a:p>
        </p:txBody>
      </p:sp>
      <p:pic>
        <p:nvPicPr>
          <p:cNvPr id="102" name="Google Shape;102;p20"/>
          <p:cNvPicPr preferRelativeResize="0"/>
          <p:nvPr/>
        </p:nvPicPr>
        <p:blipFill>
          <a:blip r:embed="rId3">
            <a:alphaModFix/>
          </a:blip>
          <a:stretch>
            <a:fillRect/>
          </a:stretch>
        </p:blipFill>
        <p:spPr>
          <a:xfrm>
            <a:off x="1996450" y="819600"/>
            <a:ext cx="5474446" cy="3820975"/>
          </a:xfrm>
          <a:prstGeom prst="rect">
            <a:avLst/>
          </a:prstGeom>
          <a:noFill/>
          <a:ln>
            <a:noFill/>
          </a:ln>
        </p:spPr>
      </p:pic>
      <p:sp>
        <p:nvSpPr>
          <p:cNvPr id="103" name="Google Shape;103;p20"/>
          <p:cNvSpPr txBox="1"/>
          <p:nvPr/>
        </p:nvSpPr>
        <p:spPr>
          <a:xfrm>
            <a:off x="2933700" y="4747250"/>
            <a:ext cx="6141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https://repository.library.georgetown.edu/handle/10822/1044538#?m=7</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p:nvPr/>
        </p:nvSpPr>
        <p:spPr>
          <a:xfrm>
            <a:off x="2110928" y="11025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09" name="Google Shape;109;p21"/>
          <p:cNvSpPr/>
          <p:nvPr/>
        </p:nvSpPr>
        <p:spPr>
          <a:xfrm>
            <a:off x="1048049"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0" name="Google Shape;110;p21"/>
          <p:cNvSpPr/>
          <p:nvPr/>
        </p:nvSpPr>
        <p:spPr>
          <a:xfrm>
            <a:off x="564775"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1" name="Google Shape;111;p21"/>
          <p:cNvSpPr/>
          <p:nvPr/>
        </p:nvSpPr>
        <p:spPr>
          <a:xfrm>
            <a:off x="3154476"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2" name="Google Shape;112;p21"/>
          <p:cNvSpPr/>
          <p:nvPr/>
        </p:nvSpPr>
        <p:spPr>
          <a:xfrm>
            <a:off x="1550438"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3" name="Google Shape;113;p21"/>
          <p:cNvSpPr/>
          <p:nvPr/>
        </p:nvSpPr>
        <p:spPr>
          <a:xfrm>
            <a:off x="2716403"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4" name="Google Shape;114;p21"/>
          <p:cNvSpPr/>
          <p:nvPr/>
        </p:nvSpPr>
        <p:spPr>
          <a:xfrm>
            <a:off x="3721469"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15" name="Google Shape;115;p21"/>
          <p:cNvSpPr/>
          <p:nvPr/>
        </p:nvSpPr>
        <p:spPr>
          <a:xfrm>
            <a:off x="5334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16" name="Google Shape;116;p21"/>
          <p:cNvSpPr/>
          <p:nvPr/>
        </p:nvSpPr>
        <p:spPr>
          <a:xfrm>
            <a:off x="1524000" y="2743200"/>
            <a:ext cx="685800" cy="304776"/>
          </a:xfrm>
          <a:prstGeom prst="flowChartMultidocumen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Images</a:t>
            </a:r>
            <a:endParaRPr sz="900"/>
          </a:p>
        </p:txBody>
      </p:sp>
      <p:sp>
        <p:nvSpPr>
          <p:cNvPr id="117" name="Google Shape;117;p21"/>
          <p:cNvSpPr/>
          <p:nvPr/>
        </p:nvSpPr>
        <p:spPr>
          <a:xfrm>
            <a:off x="3733800" y="2743200"/>
            <a:ext cx="685800" cy="304776"/>
          </a:xfrm>
          <a:prstGeom prst="flowChartMultidocumen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Images</a:t>
            </a:r>
            <a:endParaRPr sz="900"/>
          </a:p>
        </p:txBody>
      </p:sp>
      <p:sp>
        <p:nvSpPr>
          <p:cNvPr id="118" name="Google Shape;118;p21"/>
          <p:cNvSpPr/>
          <p:nvPr/>
        </p:nvSpPr>
        <p:spPr>
          <a:xfrm>
            <a:off x="27432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19" name="Google Shape;119;p21"/>
          <p:cNvSpPr/>
          <p:nvPr/>
        </p:nvSpPr>
        <p:spPr>
          <a:xfrm>
            <a:off x="5334000" y="1066800"/>
            <a:ext cx="929625"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highlight>
                  <a:srgbClr val="FFFF00"/>
                </a:highlight>
              </a:rPr>
              <a:t>Folder Name</a:t>
            </a:r>
            <a:endParaRPr b="1" sz="900">
              <a:highlight>
                <a:srgbClr val="FFFF00"/>
              </a:highlight>
            </a:endParaRPr>
          </a:p>
        </p:txBody>
      </p:sp>
      <p:sp>
        <p:nvSpPr>
          <p:cNvPr id="120" name="Google Shape;120;p21"/>
          <p:cNvSpPr/>
          <p:nvPr/>
        </p:nvSpPr>
        <p:spPr>
          <a:xfrm>
            <a:off x="8016225" y="1066800"/>
            <a:ext cx="7925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121" name="Google Shape;121;p21"/>
          <p:cNvSpPr/>
          <p:nvPr/>
        </p:nvSpPr>
        <p:spPr>
          <a:xfrm>
            <a:off x="6263625" y="1066800"/>
            <a:ext cx="17526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2" name="Google Shape;122;p21"/>
          <p:cNvSpPr/>
          <p:nvPr/>
        </p:nvSpPr>
        <p:spPr>
          <a:xfrm>
            <a:off x="72390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3" name="Google Shape;123;p21"/>
          <p:cNvSpPr/>
          <p:nvPr/>
        </p:nvSpPr>
        <p:spPr>
          <a:xfrm>
            <a:off x="64008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4" name="Google Shape;124;p21"/>
          <p:cNvSpPr/>
          <p:nvPr/>
        </p:nvSpPr>
        <p:spPr>
          <a:xfrm>
            <a:off x="64008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5" name="Google Shape;125;p21"/>
          <p:cNvSpPr/>
          <p:nvPr/>
        </p:nvSpPr>
        <p:spPr>
          <a:xfrm>
            <a:off x="72390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6" name="Google Shape;126;p21"/>
          <p:cNvSpPr/>
          <p:nvPr/>
        </p:nvSpPr>
        <p:spPr>
          <a:xfrm>
            <a:off x="64008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7" name="Google Shape;127;p21"/>
          <p:cNvSpPr/>
          <p:nvPr/>
        </p:nvSpPr>
        <p:spPr>
          <a:xfrm>
            <a:off x="72390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Digitized Archival Collection with Item Metadata in DSpace</a:t>
            </a:r>
            <a:endParaRPr sz="2400"/>
          </a:p>
          <a:p>
            <a:pPr indent="0" lvl="0" marL="0" rtl="0" algn="l">
              <a:spcBef>
                <a:spcPts val="0"/>
              </a:spcBef>
              <a:spcAft>
                <a:spcPts val="0"/>
              </a:spcAft>
              <a:buNone/>
            </a:pPr>
            <a:r>
              <a:t/>
            </a:r>
            <a:endParaRPr/>
          </a:p>
        </p:txBody>
      </p:sp>
      <p:sp>
        <p:nvSpPr>
          <p:cNvPr id="129" name="Google Shape;129;p21"/>
          <p:cNvSpPr/>
          <p:nvPr/>
        </p:nvSpPr>
        <p:spPr>
          <a:xfrm>
            <a:off x="5638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30" name="Google Shape;130;p21"/>
          <p:cNvSpPr/>
          <p:nvPr/>
        </p:nvSpPr>
        <p:spPr>
          <a:xfrm>
            <a:off x="15544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31" name="Google Shape;131;p21"/>
          <p:cNvSpPr/>
          <p:nvPr/>
        </p:nvSpPr>
        <p:spPr>
          <a:xfrm>
            <a:off x="3738350"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32" name="Google Shape;132;p21"/>
          <p:cNvSpPr/>
          <p:nvPr/>
        </p:nvSpPr>
        <p:spPr>
          <a:xfrm>
            <a:off x="27736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33" name="Google Shape;133;p21"/>
          <p:cNvSpPr/>
          <p:nvPr/>
        </p:nvSpPr>
        <p:spPr>
          <a:xfrm>
            <a:off x="8077200" y="121920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34" name="Google Shape;134;p21"/>
          <p:cNvSpPr/>
          <p:nvPr/>
        </p:nvSpPr>
        <p:spPr>
          <a:xfrm>
            <a:off x="1463475" y="3886050"/>
            <a:ext cx="3424248" cy="8595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Descriptive metadata already exists in DSpace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